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6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87" r:id="rId22"/>
    <p:sldId id="275" r:id="rId23"/>
    <p:sldId id="276" r:id="rId24"/>
    <p:sldId id="277" r:id="rId25"/>
    <p:sldId id="278" r:id="rId26"/>
    <p:sldId id="280" r:id="rId27"/>
    <p:sldId id="281" r:id="rId28"/>
    <p:sldId id="282" r:id="rId29"/>
    <p:sldId id="283" r:id="rId30"/>
    <p:sldId id="284" r:id="rId31"/>
    <p:sldId id="285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FFCC"/>
    <a:srgbClr val="CC3300"/>
    <a:srgbClr val="FFCCFF"/>
    <a:srgbClr val="FF9933"/>
    <a:srgbClr val="00FFFF"/>
    <a:srgbClr val="FF0066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C22E14-7CA0-4731-B7A3-D9AA5D4020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A4AC65-7051-450D-9C89-5DA3AFB04C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FAB07C-98D2-4347-9BA1-3F13947863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93B2C-780D-4C90-B27B-8E5185098B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F53A9E-405C-497D-982D-7A4C303ED3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695632-5E87-4652-BAEA-1ABD472827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91F82-F72C-4B5F-9735-0816A050AD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59C30F-4380-4714-BF81-E36F4C2F0D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FF25B9-F822-4FDF-B18D-34865E7E02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397A63-C70E-4D62-9D8C-35FE298AAA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C84FFB-2606-4E68-8F34-540734F95A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4114388-0F99-494B-A667-04A9E282D2E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lajollabridge.com/" TargetMode="External"/><Relationship Id="rId2" Type="http://schemas.openxmlformats.org/officeDocument/2006/relationships/hyperlink" Target="http://www.acbl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dventuresinbridge.com/" TargetMode="External"/><Relationship Id="rId4" Type="http://schemas.openxmlformats.org/officeDocument/2006/relationships/hyperlink" Target="http://www.soledadclub.com/soledad-bridge-club.ht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52400"/>
            <a:ext cx="7772400" cy="1371600"/>
          </a:xfrm>
        </p:spPr>
        <p:txBody>
          <a:bodyPr/>
          <a:lstStyle/>
          <a:p>
            <a:r>
              <a:rPr lang="en-US" dirty="0"/>
              <a:t>The art of being lucky</a:t>
            </a:r>
            <a:br>
              <a:rPr lang="en-US" dirty="0"/>
            </a:br>
            <a:r>
              <a:rPr lang="en-US" sz="3600" dirty="0"/>
              <a:t>(probability in bridge)</a:t>
            </a:r>
          </a:p>
        </p:txBody>
      </p:sp>
      <p:pic>
        <p:nvPicPr>
          <p:cNvPr id="2052" name="Picture 4" descr="Venn Diagrams - Sarlin's Theor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155825"/>
            <a:ext cx="5105400" cy="3711575"/>
          </a:xfrm>
          <a:prstGeom prst="rect">
            <a:avLst/>
          </a:prstGeom>
          <a:noFill/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04800" y="5943600"/>
            <a:ext cx="2057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“It’s better to be lucky than good.”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6858000" y="5943600"/>
            <a:ext cx="228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14300" indent="-114300">
              <a:spcBef>
                <a:spcPct val="50000"/>
              </a:spcBef>
            </a:pPr>
            <a:r>
              <a:rPr lang="en-US" i="1"/>
              <a:t>“Chance favors the prepared mind.”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4572000" y="5715000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e-IL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4648200" y="5638800"/>
            <a:ext cx="16764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he-IL"/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7010400" y="3962400"/>
            <a:ext cx="19812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/>
              <a:t>“Dans les champs</a:t>
            </a:r>
            <a:br>
              <a:rPr lang="en-US" sz="1600" i="1"/>
            </a:br>
            <a:r>
              <a:rPr lang="en-US" sz="1600" i="1"/>
              <a:t>de l'observation le hasard ne favorise que les esprits préparés.”</a:t>
            </a:r>
          </a:p>
          <a:p>
            <a:pPr>
              <a:spcBef>
                <a:spcPct val="50000"/>
              </a:spcBef>
            </a:pPr>
            <a:r>
              <a:rPr lang="en-US" i="1"/>
              <a:t>- Louis Pasteur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2971800" y="1538288"/>
            <a:ext cx="2286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Matthew Kidd, 2009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8" name="Picture 10" descr="Flipping a Co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02513" y="3962400"/>
            <a:ext cx="903287" cy="2133600"/>
          </a:xfrm>
          <a:prstGeom prst="rect">
            <a:avLst/>
          </a:prstGeom>
          <a:noFill/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68363"/>
          </a:xfrm>
        </p:spPr>
        <p:txBody>
          <a:bodyPr/>
          <a:lstStyle/>
          <a:p>
            <a:r>
              <a:rPr lang="en-US"/>
              <a:t>The double finesse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2743200" cy="2514600"/>
          </a:xfrm>
          <a:solidFill>
            <a:srgbClr val="00FFFF"/>
          </a:solidFill>
          <a:ln/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rgbClr val="CC3300"/>
                </a:solidFill>
              </a:rPr>
              <a:t>♥</a:t>
            </a:r>
            <a:r>
              <a:rPr lang="en-US" sz="2400"/>
              <a:t>AQT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US" sz="2400"/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rgbClr val="CC3300"/>
                </a:solidFill>
              </a:rPr>
              <a:t>♥</a:t>
            </a:r>
            <a:r>
              <a:rPr lang="en-US" sz="2400"/>
              <a:t>KJ…              </a:t>
            </a:r>
            <a:r>
              <a:rPr lang="en-US" sz="2400">
                <a:solidFill>
                  <a:srgbClr val="CC3300"/>
                </a:solidFill>
              </a:rPr>
              <a:t>♥</a:t>
            </a:r>
            <a:r>
              <a:rPr lang="en-US" sz="2400"/>
              <a:t>…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400"/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400">
                <a:solidFill>
                  <a:srgbClr val="CC3300"/>
                </a:solidFill>
              </a:rPr>
              <a:t>♥</a:t>
            </a:r>
            <a:r>
              <a:rPr lang="en-US" sz="2000"/>
              <a:t>xxx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US" sz="2000"/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000"/>
              <a:t>(both onside)</a:t>
            </a: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3276600" y="990600"/>
            <a:ext cx="2743200" cy="25146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2400">
                <a:solidFill>
                  <a:srgbClr val="CC3300"/>
                </a:solidFill>
              </a:rPr>
              <a:t>♥</a:t>
            </a:r>
            <a:r>
              <a:rPr lang="en-US" sz="2400"/>
              <a:t>AQT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endParaRPr lang="en-US" sz="240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>
                <a:solidFill>
                  <a:srgbClr val="CC3300"/>
                </a:solidFill>
              </a:rPr>
              <a:t>♥</a:t>
            </a:r>
            <a:r>
              <a:rPr lang="en-US" sz="2400"/>
              <a:t>K…              </a:t>
            </a:r>
            <a:r>
              <a:rPr lang="en-US" sz="2400">
                <a:solidFill>
                  <a:srgbClr val="CC3300"/>
                </a:solidFill>
              </a:rPr>
              <a:t>♥</a:t>
            </a:r>
            <a:r>
              <a:rPr lang="en-US" sz="2400"/>
              <a:t>J…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2400"/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2400">
                <a:solidFill>
                  <a:srgbClr val="CC3300"/>
                </a:solidFill>
              </a:rPr>
              <a:t>♥</a:t>
            </a:r>
            <a:r>
              <a:rPr lang="en-US" sz="2000"/>
              <a:t>xxx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endParaRPr lang="en-US" sz="2000"/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2000"/>
              <a:t>(J offside)</a:t>
            </a: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152400" y="3886200"/>
            <a:ext cx="2743200" cy="25146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2400">
                <a:solidFill>
                  <a:srgbClr val="CC3300"/>
                </a:solidFill>
              </a:rPr>
              <a:t>♥</a:t>
            </a:r>
            <a:r>
              <a:rPr lang="en-US" sz="2400"/>
              <a:t>AQT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endParaRPr lang="en-US" sz="240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>
                <a:solidFill>
                  <a:srgbClr val="CC3300"/>
                </a:solidFill>
              </a:rPr>
              <a:t>♥</a:t>
            </a:r>
            <a:r>
              <a:rPr lang="en-US" sz="2400"/>
              <a:t>…              </a:t>
            </a:r>
            <a:r>
              <a:rPr lang="en-US" sz="2400">
                <a:solidFill>
                  <a:srgbClr val="CC3300"/>
                </a:solidFill>
              </a:rPr>
              <a:t>♥</a:t>
            </a:r>
            <a:r>
              <a:rPr lang="en-US" sz="2400"/>
              <a:t>KJ…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2400"/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2400">
                <a:solidFill>
                  <a:srgbClr val="CC3300"/>
                </a:solidFill>
              </a:rPr>
              <a:t>♥</a:t>
            </a:r>
            <a:r>
              <a:rPr lang="en-US" sz="2000"/>
              <a:t>xxx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endParaRPr lang="en-US" sz="2000"/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2000"/>
              <a:t>(both offside)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3276600" y="3886200"/>
            <a:ext cx="2743200" cy="25146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2400">
                <a:solidFill>
                  <a:srgbClr val="CC3300"/>
                </a:solidFill>
              </a:rPr>
              <a:t>♥</a:t>
            </a:r>
            <a:r>
              <a:rPr lang="en-US" sz="2400"/>
              <a:t>AQT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endParaRPr lang="en-US" sz="240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>
                <a:solidFill>
                  <a:srgbClr val="CC3300"/>
                </a:solidFill>
              </a:rPr>
              <a:t>♥</a:t>
            </a:r>
            <a:r>
              <a:rPr lang="en-US" sz="2400"/>
              <a:t>J…              </a:t>
            </a:r>
            <a:r>
              <a:rPr lang="en-US" sz="2400">
                <a:solidFill>
                  <a:srgbClr val="CC3300"/>
                </a:solidFill>
              </a:rPr>
              <a:t>♥</a:t>
            </a:r>
            <a:r>
              <a:rPr lang="en-US" sz="2400"/>
              <a:t>K…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2400"/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2400">
                <a:solidFill>
                  <a:srgbClr val="CC3300"/>
                </a:solidFill>
              </a:rPr>
              <a:t>♥</a:t>
            </a:r>
            <a:r>
              <a:rPr lang="en-US" sz="2000"/>
              <a:t>xxx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endParaRPr lang="en-US" sz="2000"/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2000"/>
              <a:t>(K offside)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6172200" y="1143000"/>
            <a:ext cx="2819400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423988">
              <a:spcBef>
                <a:spcPct val="50000"/>
              </a:spcBef>
            </a:pPr>
            <a:r>
              <a:rPr lang="en-US" sz="3200"/>
              <a:t>3 tricks	– 25%</a:t>
            </a:r>
          </a:p>
          <a:p>
            <a:pPr defTabSz="1423988">
              <a:spcBef>
                <a:spcPct val="50000"/>
              </a:spcBef>
            </a:pPr>
            <a:r>
              <a:rPr lang="en-US" sz="3200"/>
              <a:t>2 tricks	– 50%</a:t>
            </a:r>
          </a:p>
          <a:p>
            <a:pPr defTabSz="1423988">
              <a:spcBef>
                <a:spcPct val="50000"/>
              </a:spcBef>
            </a:pPr>
            <a:r>
              <a:rPr lang="en-US" sz="3200"/>
              <a:t>1 trick	– 25%</a:t>
            </a:r>
          </a:p>
        </p:txBody>
      </p:sp>
      <p:pic>
        <p:nvPicPr>
          <p:cNvPr id="12297" name="Picture 9" descr="Flipping a Co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3962400"/>
            <a:ext cx="903288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You call that a fines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338"/>
            <a:ext cx="8534400" cy="65452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64" name="Picture 252" descr="Endpl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295400"/>
            <a:ext cx="5734050" cy="5143500"/>
          </a:xfrm>
          <a:prstGeom prst="rect">
            <a:avLst/>
          </a:prstGeom>
          <a:noFill/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915400" cy="838200"/>
          </a:xfrm>
        </p:spPr>
        <p:txBody>
          <a:bodyPr/>
          <a:lstStyle/>
          <a:p>
            <a:r>
              <a:rPr lang="en-US" sz="3600"/>
              <a:t>Improve your chances with an endplay!</a:t>
            </a:r>
          </a:p>
        </p:txBody>
      </p:sp>
      <p:sp>
        <p:nvSpPr>
          <p:cNvPr id="13565" name="Text Box 253"/>
          <p:cNvSpPr txBox="1">
            <a:spLocks noChangeArrowheads="1"/>
          </p:cNvSpPr>
          <p:nvPr/>
        </p:nvSpPr>
        <p:spPr bwMode="auto">
          <a:xfrm rot="-2421872">
            <a:off x="346075" y="1490663"/>
            <a:ext cx="22240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</a:rPr>
              <a:t>Advanced</a:t>
            </a:r>
            <a:br>
              <a:rPr lang="en-US" sz="3200">
                <a:solidFill>
                  <a:srgbClr val="0000FF"/>
                </a:solidFill>
              </a:rPr>
            </a:br>
            <a:r>
              <a:rPr lang="en-US" sz="3200">
                <a:solidFill>
                  <a:srgbClr val="0000FF"/>
                </a:solidFill>
              </a:rPr>
              <a:t>Topic!</a:t>
            </a:r>
          </a:p>
        </p:txBody>
      </p:sp>
      <p:sp>
        <p:nvSpPr>
          <p:cNvPr id="13566" name="Line 254"/>
          <p:cNvSpPr>
            <a:spLocks noChangeShapeType="1"/>
          </p:cNvSpPr>
          <p:nvPr/>
        </p:nvSpPr>
        <p:spPr bwMode="auto">
          <a:xfrm flipH="1">
            <a:off x="4572000" y="6248400"/>
            <a:ext cx="609600" cy="0"/>
          </a:xfrm>
          <a:prstGeom prst="line">
            <a:avLst/>
          </a:prstGeom>
          <a:noFill/>
          <a:ln w="38100">
            <a:solidFill>
              <a:srgbClr val="00808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13567" name="Text Box 255"/>
          <p:cNvSpPr txBox="1">
            <a:spLocks noChangeArrowheads="1"/>
          </p:cNvSpPr>
          <p:nvPr/>
        </p:nvSpPr>
        <p:spPr bwMode="auto">
          <a:xfrm>
            <a:off x="5257800" y="6019800"/>
            <a:ext cx="1506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chemeClr val="hlink"/>
                </a:solidFill>
              </a:rPr>
              <a:t>Lead this!</a:t>
            </a:r>
          </a:p>
        </p:txBody>
      </p:sp>
      <p:pic>
        <p:nvPicPr>
          <p:cNvPr id="13568" name="Picture 256" descr="torture_r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2100" y="990600"/>
            <a:ext cx="1736725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/>
              <a:t>Finesse or drop? (9-card fit)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3657600" cy="3505200"/>
          </a:xfrm>
          <a:solidFill>
            <a:srgbClr val="00FFFF"/>
          </a:solidFill>
          <a:ln/>
        </p:spPr>
        <p:txBody>
          <a:bodyPr/>
          <a:lstStyle/>
          <a:p>
            <a:pPr algn="ctr">
              <a:buFontTx/>
              <a:buNone/>
            </a:pPr>
            <a:r>
              <a:rPr lang="en-US" sz="3600"/>
              <a:t>♠KJ32</a:t>
            </a:r>
          </a:p>
          <a:p>
            <a:pPr algn="ctr">
              <a:buFontTx/>
              <a:buNone/>
            </a:pPr>
            <a:endParaRPr lang="en-US" sz="3600"/>
          </a:p>
          <a:p>
            <a:pPr>
              <a:buFontTx/>
              <a:buNone/>
            </a:pPr>
            <a:r>
              <a:rPr lang="en-US" sz="3600"/>
              <a:t>♠?                   ♠?</a:t>
            </a:r>
          </a:p>
          <a:p>
            <a:pPr>
              <a:buFontTx/>
              <a:buNone/>
            </a:pPr>
            <a:endParaRPr lang="en-US" sz="3600"/>
          </a:p>
          <a:p>
            <a:pPr algn="ctr">
              <a:buFontTx/>
              <a:buNone/>
            </a:pPr>
            <a:r>
              <a:rPr lang="en-US"/>
              <a:t>♠A7654</a:t>
            </a:r>
            <a:endParaRPr lang="en-US" sz="2000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114800" y="1447800"/>
            <a:ext cx="46482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400"/>
              <a:t>Play the ♠A and then either:</a:t>
            </a:r>
          </a:p>
          <a:p>
            <a:pPr marL="342900" indent="-342900">
              <a:spcBef>
                <a:spcPct val="50000"/>
              </a:spcBef>
              <a:buFontTx/>
              <a:buAutoNum type="arabicParenR"/>
            </a:pPr>
            <a:r>
              <a:rPr lang="en-US" sz="2400"/>
              <a:t>Lead to the ♠J</a:t>
            </a:r>
            <a:br>
              <a:rPr lang="en-US" sz="2400"/>
            </a:br>
            <a:r>
              <a:rPr lang="en-US" sz="2400"/>
              <a:t>(playing for the finesse)</a:t>
            </a:r>
          </a:p>
          <a:p>
            <a:pPr marL="342900" indent="-342900">
              <a:spcBef>
                <a:spcPct val="50000"/>
              </a:spcBef>
              <a:buFontTx/>
              <a:buAutoNum type="arabicParenR"/>
            </a:pPr>
            <a:r>
              <a:rPr lang="en-US" sz="2400"/>
              <a:t>Lead to the ♠K</a:t>
            </a:r>
            <a:br>
              <a:rPr lang="en-US" sz="2400"/>
            </a:br>
            <a:r>
              <a:rPr lang="en-US" sz="2400"/>
              <a:t>(playing for the drop)</a:t>
            </a:r>
          </a:p>
          <a:p>
            <a:pPr marL="342900" indent="-342900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Which line is best?</a:t>
            </a:r>
          </a:p>
        </p:txBody>
      </p:sp>
      <p:pic>
        <p:nvPicPr>
          <p:cNvPr id="16390" name="Picture 6" descr="Extended Warranti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4648200"/>
            <a:ext cx="2057400" cy="2039938"/>
          </a:xfrm>
          <a:prstGeom prst="rect">
            <a:avLst/>
          </a:prstGeom>
          <a:noFill/>
        </p:spPr>
      </p:pic>
      <p:pic>
        <p:nvPicPr>
          <p:cNvPr id="16391" name="Picture 7" descr="Flipping a Co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4648200"/>
            <a:ext cx="903288" cy="2133600"/>
          </a:xfrm>
          <a:prstGeom prst="rect">
            <a:avLst/>
          </a:prstGeom>
          <a:noFill/>
        </p:spPr>
      </p:pic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5334000" y="5410200"/>
            <a:ext cx="685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</a:rPr>
              <a:t>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/>
          <a:lstStyle/>
          <a:p>
            <a:r>
              <a:rPr lang="en-US" sz="3200"/>
              <a:t>Drop works when suit is 2-2 or Q is singleton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3657600" cy="3505200"/>
          </a:xfrm>
          <a:solidFill>
            <a:srgbClr val="00FFFF"/>
          </a:solidFill>
          <a:ln/>
        </p:spPr>
        <p:txBody>
          <a:bodyPr/>
          <a:lstStyle/>
          <a:p>
            <a:pPr algn="ctr">
              <a:buFontTx/>
              <a:buNone/>
            </a:pPr>
            <a:r>
              <a:rPr lang="en-US" sz="3600"/>
              <a:t>♠KJ32</a:t>
            </a:r>
          </a:p>
          <a:p>
            <a:pPr algn="ctr">
              <a:buFontTx/>
              <a:buNone/>
            </a:pPr>
            <a:endParaRPr lang="en-US" sz="3600"/>
          </a:p>
          <a:p>
            <a:pPr>
              <a:buFontTx/>
              <a:buNone/>
            </a:pPr>
            <a:r>
              <a:rPr lang="en-US" sz="3600"/>
              <a:t>♠T8              ♠Q9</a:t>
            </a:r>
          </a:p>
          <a:p>
            <a:pPr>
              <a:buFontTx/>
              <a:buNone/>
            </a:pPr>
            <a:endParaRPr lang="en-US" sz="3600"/>
          </a:p>
          <a:p>
            <a:pPr algn="ctr">
              <a:buFontTx/>
              <a:buNone/>
            </a:pPr>
            <a:r>
              <a:rPr lang="en-US"/>
              <a:t>♠A7654</a:t>
            </a:r>
            <a:endParaRPr lang="en-US" sz="2000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4038600" y="1143000"/>
            <a:ext cx="2362200" cy="18288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000"/>
              <a:t>♠KJ32</a:t>
            </a:r>
          </a:p>
          <a:p>
            <a:pPr marL="342900" indent="-342900" algn="ctr">
              <a:spcBef>
                <a:spcPct val="20000"/>
              </a:spcBef>
            </a:pPr>
            <a:endParaRPr lang="en-US" sz="2000"/>
          </a:p>
          <a:p>
            <a:pPr marL="342900" indent="-342900">
              <a:spcBef>
                <a:spcPct val="20000"/>
              </a:spcBef>
            </a:pPr>
            <a:r>
              <a:rPr lang="en-US" sz="2000"/>
              <a:t>♠T98                  ♠Q</a:t>
            </a:r>
          </a:p>
          <a:p>
            <a:pPr marL="342900" indent="-342900">
              <a:spcBef>
                <a:spcPct val="20000"/>
              </a:spcBef>
            </a:pPr>
            <a:endParaRPr lang="en-US" sz="2000"/>
          </a:p>
          <a:p>
            <a:pPr marL="342900" indent="-342900" algn="ctr">
              <a:spcBef>
                <a:spcPct val="20000"/>
              </a:spcBef>
            </a:pPr>
            <a:r>
              <a:rPr lang="en-US" sz="2000"/>
              <a:t>♠AJ654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6553200" y="1143000"/>
            <a:ext cx="2362200" cy="18288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000"/>
              <a:t>♠KJ32</a:t>
            </a:r>
          </a:p>
          <a:p>
            <a:pPr marL="342900" indent="-342900" algn="ctr">
              <a:spcBef>
                <a:spcPct val="20000"/>
              </a:spcBef>
            </a:pPr>
            <a:endParaRPr lang="en-US" sz="2000"/>
          </a:p>
          <a:p>
            <a:pPr marL="342900" indent="-342900">
              <a:spcBef>
                <a:spcPct val="20000"/>
              </a:spcBef>
            </a:pPr>
            <a:r>
              <a:rPr lang="en-US" sz="2000"/>
              <a:t>♠Q                  ♠T98</a:t>
            </a:r>
          </a:p>
          <a:p>
            <a:pPr marL="342900" indent="-342900">
              <a:spcBef>
                <a:spcPct val="20000"/>
              </a:spcBef>
            </a:pPr>
            <a:endParaRPr lang="en-US" sz="2000"/>
          </a:p>
          <a:p>
            <a:pPr marL="342900" indent="-342900" algn="ctr">
              <a:spcBef>
                <a:spcPct val="20000"/>
              </a:spcBef>
            </a:pPr>
            <a:r>
              <a:rPr lang="en-US" sz="2000"/>
              <a:t>♠AJ654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295400" y="4800600"/>
            <a:ext cx="9144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40.7%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4419600" y="3276600"/>
            <a:ext cx="16002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24.9% x 1/4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6858000" y="3276600"/>
            <a:ext cx="16002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24.9% x 1/4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381000" y="5791200"/>
            <a:ext cx="8077200" cy="528638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Total: 40.7% + 24.9% x ¼ +  24.9% x ¼ = 53.1%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plit2to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533400"/>
            <a:ext cx="8839200" cy="5524500"/>
          </a:xfrm>
          <a:prstGeom prst="rect">
            <a:avLst/>
          </a:prstGeom>
          <a:noFill/>
        </p:spPr>
      </p:pic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1600" cy="792163"/>
          </a:xfrm>
        </p:spPr>
        <p:txBody>
          <a:bodyPr/>
          <a:lstStyle/>
          <a:p>
            <a:r>
              <a:rPr lang="en-US" sz="2800"/>
              <a:t>Split probabilities for 2-7 outstanding cards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953000" y="5867400"/>
            <a:ext cx="3581400" cy="8350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For odd number of outstanding cards, most favorable split is most likely.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990600" y="5867400"/>
            <a:ext cx="3581400" cy="8350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For even number of outstanding cards, second most favorable split is most likely (except for 2 cards).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685800"/>
          </a:xfrm>
        </p:spPr>
        <p:txBody>
          <a:bodyPr/>
          <a:lstStyle/>
          <a:p>
            <a:r>
              <a:rPr lang="en-US" sz="3200"/>
              <a:t>Finesse works when Q is onside &amp; suit not 4-0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590800" y="3200400"/>
            <a:ext cx="14478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40.7% x 1/2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6705600" y="3205163"/>
            <a:ext cx="160020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24.9% x 1/4</a:t>
            </a:r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381000" y="4195763"/>
            <a:ext cx="8077200" cy="528637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Total: 40.7% + 24.9% x ¼ +  24.9% x ¼ = 51.5%</a:t>
            </a:r>
          </a:p>
        </p:txBody>
      </p:sp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228600" y="1219200"/>
            <a:ext cx="1905000" cy="18288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000"/>
              <a:t>♠KJ32</a:t>
            </a:r>
          </a:p>
          <a:p>
            <a:pPr marL="342900" indent="-342900" algn="ctr">
              <a:spcBef>
                <a:spcPct val="20000"/>
              </a:spcBef>
            </a:pPr>
            <a:endParaRPr lang="en-US" sz="2000"/>
          </a:p>
          <a:p>
            <a:pPr marL="342900" indent="-342900">
              <a:spcBef>
                <a:spcPct val="20000"/>
              </a:spcBef>
            </a:pPr>
            <a:r>
              <a:rPr lang="en-US" sz="2000"/>
              <a:t>♠Q           ♠T98</a:t>
            </a:r>
          </a:p>
          <a:p>
            <a:pPr marL="342900" indent="-342900">
              <a:spcBef>
                <a:spcPct val="20000"/>
              </a:spcBef>
            </a:pPr>
            <a:endParaRPr lang="en-US" sz="2000"/>
          </a:p>
          <a:p>
            <a:pPr marL="342900" indent="-342900" algn="ctr">
              <a:spcBef>
                <a:spcPct val="20000"/>
              </a:spcBef>
            </a:pPr>
            <a:r>
              <a:rPr lang="en-US" sz="2000"/>
              <a:t>♠A7654</a:t>
            </a:r>
          </a:p>
        </p:txBody>
      </p:sp>
      <p:sp>
        <p:nvSpPr>
          <p:cNvPr id="20494" name="Rectangle 14"/>
          <p:cNvSpPr>
            <a:spLocks noChangeArrowheads="1"/>
          </p:cNvSpPr>
          <p:nvPr/>
        </p:nvSpPr>
        <p:spPr bwMode="auto">
          <a:xfrm>
            <a:off x="2362200" y="1219200"/>
            <a:ext cx="1905000" cy="18288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000"/>
              <a:t>♠KJ32</a:t>
            </a:r>
          </a:p>
          <a:p>
            <a:pPr marL="342900" indent="-342900" algn="ctr">
              <a:spcBef>
                <a:spcPct val="20000"/>
              </a:spcBef>
            </a:pPr>
            <a:endParaRPr lang="en-US" sz="2000"/>
          </a:p>
          <a:p>
            <a:pPr marL="342900" indent="-342900">
              <a:spcBef>
                <a:spcPct val="20000"/>
              </a:spcBef>
            </a:pPr>
            <a:r>
              <a:rPr lang="en-US" sz="2000"/>
              <a:t>♠Qx           ♠xx</a:t>
            </a:r>
          </a:p>
          <a:p>
            <a:pPr marL="342900" indent="-342900">
              <a:spcBef>
                <a:spcPct val="20000"/>
              </a:spcBef>
            </a:pPr>
            <a:endParaRPr lang="en-US" sz="2000"/>
          </a:p>
          <a:p>
            <a:pPr marL="342900" indent="-342900" algn="ctr">
              <a:spcBef>
                <a:spcPct val="20000"/>
              </a:spcBef>
            </a:pPr>
            <a:r>
              <a:rPr lang="en-US" sz="2000"/>
              <a:t>♠A7654</a:t>
            </a:r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4419600" y="1219200"/>
            <a:ext cx="1905000" cy="18288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000"/>
              <a:t>♠KJ32</a:t>
            </a:r>
          </a:p>
          <a:p>
            <a:pPr marL="342900" indent="-342900" algn="ctr">
              <a:spcBef>
                <a:spcPct val="20000"/>
              </a:spcBef>
            </a:pPr>
            <a:endParaRPr lang="en-US" sz="2000"/>
          </a:p>
          <a:p>
            <a:pPr marL="342900" indent="-342900">
              <a:spcBef>
                <a:spcPct val="20000"/>
              </a:spcBef>
            </a:pPr>
            <a:r>
              <a:rPr lang="en-US" sz="2000"/>
              <a:t>♠Qxx           ♠x</a:t>
            </a:r>
          </a:p>
          <a:p>
            <a:pPr marL="342900" indent="-342900">
              <a:spcBef>
                <a:spcPct val="20000"/>
              </a:spcBef>
            </a:pPr>
            <a:endParaRPr lang="en-US" sz="2000"/>
          </a:p>
          <a:p>
            <a:pPr marL="342900" indent="-342900" algn="ctr">
              <a:spcBef>
                <a:spcPct val="20000"/>
              </a:spcBef>
            </a:pPr>
            <a:r>
              <a:rPr lang="en-US" sz="2000"/>
              <a:t>♠A7654</a:t>
            </a:r>
          </a:p>
        </p:txBody>
      </p:sp>
      <p:sp>
        <p:nvSpPr>
          <p:cNvPr id="20496" name="Rectangle 16"/>
          <p:cNvSpPr>
            <a:spLocks noChangeArrowheads="1"/>
          </p:cNvSpPr>
          <p:nvPr/>
        </p:nvSpPr>
        <p:spPr bwMode="auto">
          <a:xfrm>
            <a:off x="6553200" y="1219200"/>
            <a:ext cx="1905000" cy="18288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000"/>
              <a:t>♠KJ32</a:t>
            </a:r>
          </a:p>
          <a:p>
            <a:pPr marL="342900" indent="-342900" algn="ctr">
              <a:spcBef>
                <a:spcPct val="20000"/>
              </a:spcBef>
            </a:pPr>
            <a:endParaRPr lang="en-US" sz="2000"/>
          </a:p>
          <a:p>
            <a:pPr marL="342900" indent="-342900">
              <a:spcBef>
                <a:spcPct val="20000"/>
              </a:spcBef>
            </a:pPr>
            <a:r>
              <a:rPr lang="en-US" sz="2000"/>
              <a:t>♠T98           ♠Q</a:t>
            </a:r>
          </a:p>
          <a:p>
            <a:pPr marL="342900" indent="-342900">
              <a:spcBef>
                <a:spcPct val="20000"/>
              </a:spcBef>
            </a:pPr>
            <a:endParaRPr lang="en-US" sz="2000"/>
          </a:p>
          <a:p>
            <a:pPr marL="342900" indent="-342900" algn="ctr">
              <a:spcBef>
                <a:spcPct val="20000"/>
              </a:spcBef>
            </a:pPr>
            <a:r>
              <a:rPr lang="en-US" sz="2000"/>
              <a:t>♠A7654</a:t>
            </a:r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381000" y="3200400"/>
            <a:ext cx="16002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24.9% x 1/4</a:t>
            </a:r>
          </a:p>
        </p:txBody>
      </p:sp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4572000" y="3200400"/>
            <a:ext cx="16002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24.9% x 3/4</a:t>
            </a:r>
          </a:p>
        </p:txBody>
      </p:sp>
      <p:sp>
        <p:nvSpPr>
          <p:cNvPr id="20499" name="Text Box 19"/>
          <p:cNvSpPr txBox="1">
            <a:spLocks noChangeArrowheads="1"/>
          </p:cNvSpPr>
          <p:nvPr/>
        </p:nvSpPr>
        <p:spPr bwMode="auto">
          <a:xfrm>
            <a:off x="1447800" y="5181600"/>
            <a:ext cx="5943600" cy="8318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With a 9-card fit, the drop (53.1%) slightly beats the finesse (51.5%).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/>
              <a:t>Finesse or drop? (8-card fit)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3657600" cy="3505200"/>
          </a:xfrm>
          <a:solidFill>
            <a:srgbClr val="00FFFF"/>
          </a:solidFill>
          <a:ln/>
        </p:spPr>
        <p:txBody>
          <a:bodyPr/>
          <a:lstStyle/>
          <a:p>
            <a:pPr algn="ctr">
              <a:buFontTx/>
              <a:buNone/>
            </a:pPr>
            <a:r>
              <a:rPr lang="en-US" sz="3600"/>
              <a:t>♠KJ2</a:t>
            </a:r>
          </a:p>
          <a:p>
            <a:pPr algn="ctr">
              <a:buFontTx/>
              <a:buNone/>
            </a:pPr>
            <a:endParaRPr lang="en-US" sz="3600"/>
          </a:p>
          <a:p>
            <a:pPr>
              <a:buFontTx/>
              <a:buNone/>
            </a:pPr>
            <a:r>
              <a:rPr lang="en-US" sz="3600"/>
              <a:t>♠?                   ♠?</a:t>
            </a:r>
          </a:p>
          <a:p>
            <a:pPr>
              <a:buFontTx/>
              <a:buNone/>
            </a:pPr>
            <a:endParaRPr lang="en-US" sz="3600"/>
          </a:p>
          <a:p>
            <a:pPr algn="ctr">
              <a:buFontTx/>
              <a:buNone/>
            </a:pPr>
            <a:r>
              <a:rPr lang="en-US"/>
              <a:t>♠A6543</a:t>
            </a:r>
            <a:endParaRPr lang="en-US" sz="200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114800" y="1676400"/>
            <a:ext cx="4648200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400"/>
              <a:t>Play the ♠A and then either:</a:t>
            </a:r>
          </a:p>
          <a:p>
            <a:pPr marL="342900" indent="-342900">
              <a:spcBef>
                <a:spcPct val="50000"/>
              </a:spcBef>
              <a:buFontTx/>
              <a:buAutoNum type="arabicParenR"/>
            </a:pPr>
            <a:r>
              <a:rPr lang="en-US" sz="2400"/>
              <a:t>Lead to the ♠K</a:t>
            </a:r>
            <a:br>
              <a:rPr lang="en-US" sz="2400"/>
            </a:br>
            <a:r>
              <a:rPr lang="en-US" sz="2400"/>
              <a:t>(playing for the drop)</a:t>
            </a:r>
          </a:p>
          <a:p>
            <a:pPr marL="342900" indent="-342900">
              <a:spcBef>
                <a:spcPct val="50000"/>
              </a:spcBef>
              <a:buFontTx/>
              <a:buAutoNum type="arabicParenR"/>
            </a:pPr>
            <a:r>
              <a:rPr lang="en-US" sz="2400"/>
              <a:t>Lead to the ♠J</a:t>
            </a:r>
            <a:br>
              <a:rPr lang="en-US" sz="2400"/>
            </a:br>
            <a:r>
              <a:rPr lang="en-US" sz="2400"/>
              <a:t>(playing for the finesse)</a:t>
            </a:r>
          </a:p>
          <a:p>
            <a:pPr marL="342900" indent="-342900">
              <a:spcBef>
                <a:spcPct val="50000"/>
              </a:spcBef>
            </a:pPr>
            <a:r>
              <a:rPr lang="en-US" sz="2800">
                <a:solidFill>
                  <a:srgbClr val="0000FF"/>
                </a:solidFill>
              </a:rPr>
              <a:t>Which line is best?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/>
          <a:lstStyle/>
          <a:p>
            <a:r>
              <a:rPr lang="en-US" sz="2800"/>
              <a:t>Drop works when Q is doubleton or Q is singleton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4724400" y="3205163"/>
            <a:ext cx="160020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14.1% x 1/5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6858000" y="3200400"/>
            <a:ext cx="16002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14.1% x 1/5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3276600" y="4195763"/>
            <a:ext cx="2362200" cy="528637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Total:  32.8%</a:t>
            </a:r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457200" y="1219200"/>
            <a:ext cx="1905000" cy="18288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000"/>
              <a:t>♠KJ2</a:t>
            </a:r>
          </a:p>
          <a:p>
            <a:pPr marL="342900" indent="-342900" algn="ctr">
              <a:spcBef>
                <a:spcPct val="20000"/>
              </a:spcBef>
            </a:pPr>
            <a:endParaRPr lang="en-US" sz="2000"/>
          </a:p>
          <a:p>
            <a:pPr marL="342900" indent="-342900">
              <a:spcBef>
                <a:spcPct val="20000"/>
              </a:spcBef>
            </a:pPr>
            <a:r>
              <a:rPr lang="en-US" sz="2000"/>
              <a:t>♠xxx         ♠Qx</a:t>
            </a:r>
          </a:p>
          <a:p>
            <a:pPr marL="342900" indent="-342900">
              <a:spcBef>
                <a:spcPct val="20000"/>
              </a:spcBef>
            </a:pPr>
            <a:endParaRPr lang="en-US" sz="2000"/>
          </a:p>
          <a:p>
            <a:pPr marL="342900" indent="-342900" algn="ctr">
              <a:spcBef>
                <a:spcPct val="20000"/>
              </a:spcBef>
            </a:pPr>
            <a:r>
              <a:rPr lang="en-US" sz="2000"/>
              <a:t>♠A6543</a:t>
            </a:r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2514600" y="1219200"/>
            <a:ext cx="1905000" cy="18288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000"/>
              <a:t>♠KJ2</a:t>
            </a:r>
          </a:p>
          <a:p>
            <a:pPr marL="342900" indent="-342900" algn="ctr">
              <a:spcBef>
                <a:spcPct val="20000"/>
              </a:spcBef>
            </a:pPr>
            <a:endParaRPr lang="en-US" sz="2000"/>
          </a:p>
          <a:p>
            <a:pPr marL="342900" indent="-342900">
              <a:spcBef>
                <a:spcPct val="20000"/>
              </a:spcBef>
            </a:pPr>
            <a:r>
              <a:rPr lang="en-US" sz="2000"/>
              <a:t>♠Qx         ♠xxx</a:t>
            </a:r>
          </a:p>
          <a:p>
            <a:pPr marL="342900" indent="-342900">
              <a:spcBef>
                <a:spcPct val="20000"/>
              </a:spcBef>
            </a:pPr>
            <a:endParaRPr lang="en-US" sz="2000"/>
          </a:p>
          <a:p>
            <a:pPr marL="342900" indent="-342900" algn="ctr">
              <a:spcBef>
                <a:spcPct val="20000"/>
              </a:spcBef>
            </a:pPr>
            <a:r>
              <a:rPr lang="en-US" sz="2000"/>
              <a:t>♠A6543</a:t>
            </a:r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4572000" y="1219200"/>
            <a:ext cx="1905000" cy="18288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000"/>
              <a:t>♠KJ2</a:t>
            </a:r>
          </a:p>
          <a:p>
            <a:pPr marL="342900" indent="-342900" algn="ctr">
              <a:spcBef>
                <a:spcPct val="20000"/>
              </a:spcBef>
            </a:pPr>
            <a:endParaRPr lang="en-US" sz="2000"/>
          </a:p>
          <a:p>
            <a:pPr marL="342900" indent="-342900">
              <a:spcBef>
                <a:spcPct val="20000"/>
              </a:spcBef>
            </a:pPr>
            <a:r>
              <a:rPr lang="en-US" sz="2000"/>
              <a:t>♠Q         ♠T987</a:t>
            </a:r>
          </a:p>
          <a:p>
            <a:pPr marL="342900" indent="-342900">
              <a:spcBef>
                <a:spcPct val="20000"/>
              </a:spcBef>
            </a:pPr>
            <a:endParaRPr lang="en-US" sz="2000"/>
          </a:p>
          <a:p>
            <a:pPr marL="342900" indent="-342900" algn="ctr">
              <a:spcBef>
                <a:spcPct val="20000"/>
              </a:spcBef>
            </a:pPr>
            <a:r>
              <a:rPr lang="en-US" sz="2000"/>
              <a:t>♠A6543</a:t>
            </a:r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6705600" y="1219200"/>
            <a:ext cx="1905000" cy="18288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000"/>
              <a:t>♠KJ2</a:t>
            </a:r>
          </a:p>
          <a:p>
            <a:pPr marL="342900" indent="-342900" algn="ctr">
              <a:spcBef>
                <a:spcPct val="20000"/>
              </a:spcBef>
            </a:pPr>
            <a:endParaRPr lang="en-US" sz="2000"/>
          </a:p>
          <a:p>
            <a:pPr marL="342900" indent="-342900">
              <a:spcBef>
                <a:spcPct val="20000"/>
              </a:spcBef>
            </a:pPr>
            <a:r>
              <a:rPr lang="en-US" sz="2000"/>
              <a:t>♠T987         ♠Q</a:t>
            </a:r>
          </a:p>
          <a:p>
            <a:pPr marL="342900" indent="-342900">
              <a:spcBef>
                <a:spcPct val="20000"/>
              </a:spcBef>
            </a:pPr>
            <a:endParaRPr lang="en-US" sz="2000"/>
          </a:p>
          <a:p>
            <a:pPr marL="342900" indent="-342900" algn="ctr">
              <a:spcBef>
                <a:spcPct val="20000"/>
              </a:spcBef>
            </a:pPr>
            <a:r>
              <a:rPr lang="en-US" sz="2000"/>
              <a:t>♠A6543</a:t>
            </a:r>
          </a:p>
        </p:txBody>
      </p:sp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609600" y="3200400"/>
            <a:ext cx="16002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33.9% x 2/5</a:t>
            </a:r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2590800" y="3200400"/>
            <a:ext cx="16002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33.9% x 2/5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/>
          <a:lstStyle/>
          <a:p>
            <a:r>
              <a:rPr lang="en-US" sz="2400"/>
              <a:t>Finesse works when Q is onside (3-2 split) or Q singleton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4724400" y="3205163"/>
            <a:ext cx="160020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14.1% x 1/5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858000" y="3200400"/>
            <a:ext cx="16002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14.1% x 1/5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2971800" y="4191000"/>
            <a:ext cx="2362200" cy="528638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Total:  41.0%</a:t>
            </a: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457200" y="1219200"/>
            <a:ext cx="1905000" cy="18288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000"/>
              <a:t>♠KJ2</a:t>
            </a:r>
          </a:p>
          <a:p>
            <a:pPr marL="342900" indent="-342900" algn="ctr">
              <a:spcBef>
                <a:spcPct val="20000"/>
              </a:spcBef>
            </a:pPr>
            <a:endParaRPr lang="en-US" sz="2000"/>
          </a:p>
          <a:p>
            <a:pPr marL="342900" indent="-342900">
              <a:spcBef>
                <a:spcPct val="20000"/>
              </a:spcBef>
            </a:pPr>
            <a:r>
              <a:rPr lang="en-US" sz="2000"/>
              <a:t>♠Qxx         ♠xx</a:t>
            </a:r>
          </a:p>
          <a:p>
            <a:pPr marL="342900" indent="-342900">
              <a:spcBef>
                <a:spcPct val="20000"/>
              </a:spcBef>
            </a:pPr>
            <a:endParaRPr lang="en-US" sz="2000"/>
          </a:p>
          <a:p>
            <a:pPr marL="342900" indent="-342900" algn="ctr">
              <a:spcBef>
                <a:spcPct val="20000"/>
              </a:spcBef>
            </a:pPr>
            <a:r>
              <a:rPr lang="en-US" sz="2000"/>
              <a:t>♠A6543</a:t>
            </a: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514600" y="1219200"/>
            <a:ext cx="1905000" cy="18288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000"/>
              <a:t>♠KJ2</a:t>
            </a:r>
          </a:p>
          <a:p>
            <a:pPr marL="342900" indent="-342900" algn="ctr">
              <a:spcBef>
                <a:spcPct val="20000"/>
              </a:spcBef>
            </a:pPr>
            <a:endParaRPr lang="en-US" sz="2000"/>
          </a:p>
          <a:p>
            <a:pPr marL="342900" indent="-342900">
              <a:spcBef>
                <a:spcPct val="20000"/>
              </a:spcBef>
            </a:pPr>
            <a:r>
              <a:rPr lang="en-US" sz="2000"/>
              <a:t>♠Qx         ♠xxx</a:t>
            </a:r>
          </a:p>
          <a:p>
            <a:pPr marL="342900" indent="-342900">
              <a:spcBef>
                <a:spcPct val="20000"/>
              </a:spcBef>
            </a:pPr>
            <a:endParaRPr lang="en-US" sz="2000"/>
          </a:p>
          <a:p>
            <a:pPr marL="342900" indent="-342900" algn="ctr">
              <a:spcBef>
                <a:spcPct val="20000"/>
              </a:spcBef>
            </a:pPr>
            <a:r>
              <a:rPr lang="en-US" sz="2000"/>
              <a:t>♠A6543</a:t>
            </a: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4572000" y="1219200"/>
            <a:ext cx="1905000" cy="18288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000"/>
              <a:t>♠KJ2</a:t>
            </a:r>
          </a:p>
          <a:p>
            <a:pPr marL="342900" indent="-342900" algn="ctr">
              <a:spcBef>
                <a:spcPct val="20000"/>
              </a:spcBef>
            </a:pPr>
            <a:endParaRPr lang="en-US" sz="2000"/>
          </a:p>
          <a:p>
            <a:pPr marL="342900" indent="-342900">
              <a:spcBef>
                <a:spcPct val="20000"/>
              </a:spcBef>
            </a:pPr>
            <a:r>
              <a:rPr lang="en-US" sz="2000"/>
              <a:t>♠Q         ♠T987</a:t>
            </a:r>
          </a:p>
          <a:p>
            <a:pPr marL="342900" indent="-342900">
              <a:spcBef>
                <a:spcPct val="20000"/>
              </a:spcBef>
            </a:pPr>
            <a:endParaRPr lang="en-US" sz="2000"/>
          </a:p>
          <a:p>
            <a:pPr marL="342900" indent="-342900" algn="ctr">
              <a:spcBef>
                <a:spcPct val="20000"/>
              </a:spcBef>
            </a:pPr>
            <a:r>
              <a:rPr lang="en-US" sz="2000"/>
              <a:t>♠A6543</a:t>
            </a: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6705600" y="1219200"/>
            <a:ext cx="1905000" cy="18288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000"/>
              <a:t>♠KJ2</a:t>
            </a:r>
          </a:p>
          <a:p>
            <a:pPr marL="342900" indent="-342900" algn="ctr">
              <a:spcBef>
                <a:spcPct val="20000"/>
              </a:spcBef>
            </a:pPr>
            <a:endParaRPr lang="en-US" sz="2000"/>
          </a:p>
          <a:p>
            <a:pPr marL="342900" indent="-342900">
              <a:spcBef>
                <a:spcPct val="20000"/>
              </a:spcBef>
            </a:pPr>
            <a:r>
              <a:rPr lang="en-US" sz="2000"/>
              <a:t>♠T987         ♠Q</a:t>
            </a:r>
          </a:p>
          <a:p>
            <a:pPr marL="342900" indent="-342900">
              <a:spcBef>
                <a:spcPct val="20000"/>
              </a:spcBef>
            </a:pPr>
            <a:endParaRPr lang="en-US" sz="2000"/>
          </a:p>
          <a:p>
            <a:pPr marL="342900" indent="-342900" algn="ctr">
              <a:spcBef>
                <a:spcPct val="20000"/>
              </a:spcBef>
            </a:pPr>
            <a:r>
              <a:rPr lang="en-US" sz="2000"/>
              <a:t>♠A6543</a:t>
            </a:r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609600" y="3200400"/>
            <a:ext cx="1600200" cy="376238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33.9% x </a:t>
            </a:r>
            <a:r>
              <a:rPr lang="en-US">
                <a:solidFill>
                  <a:srgbClr val="FF0000"/>
                </a:solidFill>
              </a:rPr>
              <a:t>3</a:t>
            </a:r>
            <a:r>
              <a:rPr lang="en-US"/>
              <a:t>/5</a:t>
            </a:r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2590800" y="3200400"/>
            <a:ext cx="16002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33.9% x 2/5</a:t>
            </a: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1447800" y="5181600"/>
            <a:ext cx="5943600" cy="8318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With an 8-card fit, the finesse (41.0%) significantly beats the drop (32.8%).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/>
              <a:t>Hoping for a 3-2 break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3657600" cy="3505200"/>
          </a:xfrm>
          <a:solidFill>
            <a:srgbClr val="00FFFF"/>
          </a:solidFill>
          <a:ln/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sz="3600"/>
              <a:t>♠432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US" sz="3600"/>
          </a:p>
          <a:p>
            <a:pPr>
              <a:lnSpc>
                <a:spcPct val="80000"/>
              </a:lnSpc>
              <a:buFontTx/>
              <a:buNone/>
            </a:pPr>
            <a:r>
              <a:rPr lang="en-US" sz="3600"/>
              <a:t>♠J87            ♠T9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3600"/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/>
              <a:t>♠AKQ65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US"/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000"/>
              <a:t>(3-2 break)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648200" y="1981200"/>
            <a:ext cx="3657600" cy="35052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3600"/>
              <a:t>♠432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endParaRPr lang="en-US" sz="360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3600"/>
              <a:t>♠J987            ♠T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3600"/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3200"/>
              <a:t>♠AKQ65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endParaRPr lang="en-US" sz="3200"/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2000"/>
              <a:t>(4-1 break)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4000"/>
              <a:t>“8-Ever, 9-Never”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600200" y="2971800"/>
            <a:ext cx="5943600" cy="8318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With a 9-card fit, the drop (53.1%) slightly beats the finesse (51.5%).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600200" y="1752600"/>
            <a:ext cx="5943600" cy="83185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With an 8-card fit, the finesse (41.0%) significantly beats the drop (32.8%).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295400" y="4572000"/>
            <a:ext cx="6781800" cy="466725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Q: Should you finesse? “Eight ever; nine never.”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che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731838"/>
            <a:ext cx="7086600" cy="6037262"/>
          </a:xfrm>
          <a:prstGeom prst="rect">
            <a:avLst/>
          </a:prstGeom>
          <a:noFill/>
        </p:spPr>
      </p:pic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92163"/>
          </a:xfrm>
        </p:spPr>
        <p:txBody>
          <a:bodyPr/>
          <a:lstStyle/>
          <a:p>
            <a:r>
              <a:rPr lang="en-US"/>
              <a:t>“A peek is worth 2 finesses”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1" name="Picture 11" descr="Conditio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752600"/>
            <a:ext cx="8934450" cy="4381500"/>
          </a:xfrm>
          <a:prstGeom prst="rect">
            <a:avLst/>
          </a:prstGeom>
          <a:noFill/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76200"/>
            <a:ext cx="5562600" cy="685800"/>
          </a:xfrm>
        </p:spPr>
        <p:txBody>
          <a:bodyPr/>
          <a:lstStyle/>
          <a:p>
            <a:r>
              <a:rPr lang="en-US" sz="3600"/>
              <a:t>Conditional Probability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2590800" y="533400"/>
            <a:ext cx="3886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800">
                <a:solidFill>
                  <a:schemeClr val="tx2"/>
                </a:solidFill>
              </a:rPr>
              <a:t>(or never say “never”)</a:t>
            </a:r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6324600" y="3657600"/>
            <a:ext cx="609600" cy="1219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5257800" y="2667000"/>
            <a:ext cx="2743200" cy="925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“Weak Two” overcall: 6 hearts and a poor hand (5-11 hcp)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5257800" y="1752600"/>
            <a:ext cx="27432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Q: How to play clubs: drop or finesse?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5181600" cy="762000"/>
          </a:xfrm>
          <a:noFill/>
          <a:ln/>
        </p:spPr>
        <p:txBody>
          <a:bodyPr/>
          <a:lstStyle/>
          <a:p>
            <a:r>
              <a:rPr lang="en-US" sz="3600"/>
              <a:t>Without the 2</a:t>
            </a:r>
            <a:r>
              <a:rPr lang="en-US" sz="3600">
                <a:solidFill>
                  <a:srgbClr val="CC3300"/>
                </a:solidFill>
              </a:rPr>
              <a:t>♥</a:t>
            </a:r>
            <a:r>
              <a:rPr lang="en-US" sz="3600"/>
              <a:t> preempt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534400" cy="1066800"/>
          </a:xfrm>
        </p:spPr>
        <p:txBody>
          <a:bodyPr/>
          <a:lstStyle/>
          <a:p>
            <a:r>
              <a:rPr lang="en-US" sz="2400"/>
              <a:t>The opponents hold 4 trump and 22 other cards.</a:t>
            </a:r>
          </a:p>
          <a:p>
            <a:r>
              <a:rPr lang="en-US" sz="2400"/>
              <a:t>Total number of LHO/RHO layouts is (26,13)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457200" y="20574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309938" indent="-3309938"/>
            <a:r>
              <a:rPr lang="en-US" sz="2400"/>
              <a:t>P(LHO has 2 trump) = (4,2) * (22,11) / (26,13) = 40.7 %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2286000" y="2667000"/>
            <a:ext cx="4572000" cy="762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tIns="0" bIns="0" anchor="ctr"/>
          <a:lstStyle/>
          <a:p>
            <a:pPr algn="ctr"/>
            <a:r>
              <a:rPr lang="en-US" sz="3600">
                <a:solidFill>
                  <a:schemeClr val="tx2"/>
                </a:solidFill>
              </a:rPr>
              <a:t>With the 2</a:t>
            </a:r>
            <a:r>
              <a:rPr lang="en-US" sz="3600">
                <a:solidFill>
                  <a:srgbClr val="CC3300"/>
                </a:solidFill>
              </a:rPr>
              <a:t>♥</a:t>
            </a:r>
            <a:r>
              <a:rPr lang="en-US" sz="3600">
                <a:solidFill>
                  <a:schemeClr val="tx2"/>
                </a:solidFill>
              </a:rPr>
              <a:t> preempt</a:t>
            </a: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228600" y="3429000"/>
            <a:ext cx="8686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/>
              <a:t>The opponents hold 4 trump, 9 hearts split 6-3, and 13 other cards.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/>
              <a:t>Total number of LHO layouts is (9,6) * (17,7) =</a:t>
            </a:r>
            <a:br>
              <a:rPr lang="en-US" sz="2400"/>
            </a:br>
            <a:r>
              <a:rPr lang="en-US" sz="2400"/>
              <a:t>(9,3) * (17,10) = Total number of RHO layouts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533400" y="5486400"/>
            <a:ext cx="8458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/>
            <a:r>
              <a:rPr lang="en-US" sz="2400"/>
              <a:t>P(LHO has 2 trump | 6 hearts) = </a:t>
            </a:r>
            <a:br>
              <a:rPr lang="en-US" sz="2400"/>
            </a:br>
            <a:r>
              <a:rPr lang="en-US" sz="2400"/>
              <a:t>(4,2) * (9,6) * (13,5) / (9,6) * (17,7)  =</a:t>
            </a:r>
            <a:br>
              <a:rPr lang="en-US" sz="2400"/>
            </a:br>
            <a:r>
              <a:rPr lang="en-US" sz="2400"/>
              <a:t>(4,2) * (13,5) / (17,7) = 39.7 %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609600" y="5105400"/>
            <a:ext cx="6172200" cy="3143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Remember: (9,6) = 9! / 6! (9-6)! = 9! / 6! 3! = 9! / (9-3)! 3! = (9,3); symmetric!</a:t>
            </a:r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>
            <a:off x="2133600" y="838200"/>
            <a:ext cx="4800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26638" name="Line 14"/>
          <p:cNvSpPr>
            <a:spLocks noChangeShapeType="1"/>
          </p:cNvSpPr>
          <p:nvPr/>
        </p:nvSpPr>
        <p:spPr bwMode="auto">
          <a:xfrm>
            <a:off x="2514600" y="3276600"/>
            <a:ext cx="4191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he-IL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4000"/>
              <a:t>Shifting Probability</a:t>
            </a:r>
          </a:p>
        </p:txBody>
      </p:sp>
      <p:pic>
        <p:nvPicPr>
          <p:cNvPr id="27652" name="Picture 4" descr="split4_63si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295400"/>
            <a:ext cx="8610600" cy="4037013"/>
          </a:xfrm>
          <a:prstGeom prst="rect">
            <a:avLst/>
          </a:prstGeom>
          <a:noFill/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685800" y="5410200"/>
            <a:ext cx="7620000" cy="925513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Note: 2-2 split is still quite likely. Preempts do not reduce the chance of a favorable (trump) split nearly as much as intuition might suggest. This is generally true. Do not live in fear!</a:t>
            </a:r>
          </a:p>
        </p:txBody>
      </p:sp>
      <p:pic>
        <p:nvPicPr>
          <p:cNvPr id="27658" name="Picture 10" descr="Boy Surfing (flipped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676400"/>
            <a:ext cx="925513" cy="106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839200" cy="457200"/>
          </a:xfrm>
        </p:spPr>
        <p:txBody>
          <a:bodyPr/>
          <a:lstStyle/>
          <a:p>
            <a:r>
              <a:rPr lang="en-US" sz="3200"/>
              <a:t>Recomputing the probability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2286000" y="2743200"/>
            <a:ext cx="14478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CC3300"/>
                </a:solidFill>
              </a:rPr>
              <a:t>39.7%</a:t>
            </a:r>
            <a:r>
              <a:rPr lang="en-US"/>
              <a:t> x 1/2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6172200" y="2747963"/>
            <a:ext cx="160020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CC3300"/>
                </a:solidFill>
              </a:rPr>
              <a:t>35.3%</a:t>
            </a:r>
            <a:r>
              <a:rPr lang="en-US"/>
              <a:t> x 1/4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8001000" y="1143000"/>
            <a:ext cx="1066800" cy="925513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Finesse</a:t>
            </a:r>
            <a:br>
              <a:rPr lang="en-US"/>
            </a:br>
            <a:r>
              <a:rPr lang="en-US"/>
              <a:t>total:</a:t>
            </a:r>
            <a:br>
              <a:rPr lang="en-US"/>
            </a:br>
            <a:r>
              <a:rPr lang="en-US"/>
              <a:t>58.8%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76200" y="838200"/>
            <a:ext cx="1905000" cy="18288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000"/>
              <a:t>♠A764</a:t>
            </a:r>
          </a:p>
          <a:p>
            <a:pPr marL="342900" indent="-342900" algn="ctr">
              <a:spcBef>
                <a:spcPct val="20000"/>
              </a:spcBef>
            </a:pPr>
            <a:endParaRPr lang="en-US" sz="2000"/>
          </a:p>
          <a:p>
            <a:pPr marL="342900" indent="-342900">
              <a:spcBef>
                <a:spcPct val="20000"/>
              </a:spcBef>
            </a:pPr>
            <a:r>
              <a:rPr lang="en-US" sz="2000"/>
              <a:t>♠T98           ♠Q</a:t>
            </a:r>
          </a:p>
          <a:p>
            <a:pPr marL="342900" indent="-342900">
              <a:spcBef>
                <a:spcPct val="20000"/>
              </a:spcBef>
            </a:pPr>
            <a:endParaRPr lang="en-US" sz="2000"/>
          </a:p>
          <a:p>
            <a:pPr marL="342900" indent="-342900" algn="ctr">
              <a:spcBef>
                <a:spcPct val="20000"/>
              </a:spcBef>
            </a:pPr>
            <a:r>
              <a:rPr lang="en-US" sz="2000"/>
              <a:t>♠KJ532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2057400" y="838200"/>
            <a:ext cx="1905000" cy="18288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000"/>
              <a:t>♠A764</a:t>
            </a:r>
          </a:p>
          <a:p>
            <a:pPr marL="342900" indent="-342900" algn="ctr">
              <a:spcBef>
                <a:spcPct val="20000"/>
              </a:spcBef>
            </a:pPr>
            <a:endParaRPr lang="en-US" sz="2000"/>
          </a:p>
          <a:p>
            <a:pPr marL="342900" indent="-342900">
              <a:spcBef>
                <a:spcPct val="20000"/>
              </a:spcBef>
            </a:pPr>
            <a:r>
              <a:rPr lang="en-US" sz="2000"/>
              <a:t>♠xx           ♠Qx</a:t>
            </a:r>
          </a:p>
          <a:p>
            <a:pPr marL="342900" indent="-342900">
              <a:spcBef>
                <a:spcPct val="20000"/>
              </a:spcBef>
            </a:pPr>
            <a:endParaRPr lang="en-US" sz="2000"/>
          </a:p>
          <a:p>
            <a:pPr marL="342900" indent="-342900" algn="ctr">
              <a:spcBef>
                <a:spcPct val="20000"/>
              </a:spcBef>
            </a:pPr>
            <a:r>
              <a:rPr lang="en-US" sz="2000"/>
              <a:t>♠KJ532</a:t>
            </a:r>
          </a:p>
          <a:p>
            <a:pPr marL="342900" indent="-342900" algn="ctr">
              <a:spcBef>
                <a:spcPct val="20000"/>
              </a:spcBef>
            </a:pPr>
            <a:endParaRPr lang="en-US" sz="2000"/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4038600" y="838200"/>
            <a:ext cx="1905000" cy="18288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000"/>
              <a:t>♠A764</a:t>
            </a:r>
          </a:p>
          <a:p>
            <a:pPr marL="342900" indent="-342900" algn="ctr">
              <a:spcBef>
                <a:spcPct val="20000"/>
              </a:spcBef>
            </a:pPr>
            <a:endParaRPr lang="en-US" sz="2000"/>
          </a:p>
          <a:p>
            <a:pPr marL="342900" indent="-342900">
              <a:spcBef>
                <a:spcPct val="20000"/>
              </a:spcBef>
            </a:pPr>
            <a:r>
              <a:rPr lang="en-US" sz="2000"/>
              <a:t>♠x           ♠Qxx</a:t>
            </a:r>
          </a:p>
          <a:p>
            <a:pPr marL="342900" indent="-342900">
              <a:spcBef>
                <a:spcPct val="20000"/>
              </a:spcBef>
            </a:pPr>
            <a:endParaRPr lang="en-US" sz="2000"/>
          </a:p>
          <a:p>
            <a:pPr marL="342900" indent="-342900" algn="ctr">
              <a:spcBef>
                <a:spcPct val="20000"/>
              </a:spcBef>
            </a:pPr>
            <a:r>
              <a:rPr lang="en-US" sz="2000"/>
              <a:t>♠KJ532</a:t>
            </a: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6019800" y="838200"/>
            <a:ext cx="1905000" cy="18288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000"/>
              <a:t>♠A764</a:t>
            </a:r>
          </a:p>
          <a:p>
            <a:pPr marL="342900" indent="-342900" algn="ctr">
              <a:spcBef>
                <a:spcPct val="20000"/>
              </a:spcBef>
            </a:pPr>
            <a:endParaRPr lang="en-US" sz="2000"/>
          </a:p>
          <a:p>
            <a:pPr marL="342900" indent="-342900">
              <a:spcBef>
                <a:spcPct val="20000"/>
              </a:spcBef>
            </a:pPr>
            <a:r>
              <a:rPr lang="en-US" sz="2000"/>
              <a:t>♠Q           ♠T98</a:t>
            </a:r>
          </a:p>
          <a:p>
            <a:pPr marL="342900" indent="-342900">
              <a:spcBef>
                <a:spcPct val="20000"/>
              </a:spcBef>
            </a:pPr>
            <a:endParaRPr lang="en-US" sz="2000"/>
          </a:p>
          <a:p>
            <a:pPr marL="342900" indent="-342900" algn="ctr">
              <a:spcBef>
                <a:spcPct val="20000"/>
              </a:spcBef>
            </a:pPr>
            <a:r>
              <a:rPr lang="en-US" sz="2000"/>
              <a:t>♠KJ532</a:t>
            </a: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228600" y="2743200"/>
            <a:ext cx="16002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CC3300"/>
                </a:solidFill>
              </a:rPr>
              <a:t>14.7%</a:t>
            </a:r>
            <a:r>
              <a:rPr lang="en-US"/>
              <a:t> x 1/4</a:t>
            </a: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4191000" y="2743200"/>
            <a:ext cx="16002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CC3300"/>
                </a:solidFill>
              </a:rPr>
              <a:t>35.3%</a:t>
            </a:r>
            <a:r>
              <a:rPr lang="en-US"/>
              <a:t> x 3/4</a:t>
            </a: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1143000" y="6086475"/>
            <a:ext cx="6553200" cy="4667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Different result! Now finesse has a 6.6% edge.</a:t>
            </a:r>
          </a:p>
        </p:txBody>
      </p: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6172200" y="5338763"/>
            <a:ext cx="160020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CC3300"/>
                </a:solidFill>
              </a:rPr>
              <a:t>14.7%</a:t>
            </a:r>
            <a:r>
              <a:rPr lang="en-US"/>
              <a:t> x 1/4</a:t>
            </a: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1143000" y="3429000"/>
            <a:ext cx="1905000" cy="18288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000"/>
              <a:t>♠A764</a:t>
            </a:r>
          </a:p>
          <a:p>
            <a:pPr marL="342900" indent="-342900" algn="ctr">
              <a:spcBef>
                <a:spcPct val="20000"/>
              </a:spcBef>
            </a:pPr>
            <a:endParaRPr lang="en-US" sz="2000"/>
          </a:p>
          <a:p>
            <a:pPr marL="342900" indent="-342900">
              <a:spcBef>
                <a:spcPct val="20000"/>
              </a:spcBef>
            </a:pPr>
            <a:r>
              <a:rPr lang="en-US" sz="2000"/>
              <a:t>♠T8           ♠Q9</a:t>
            </a:r>
          </a:p>
          <a:p>
            <a:pPr marL="342900" indent="-342900">
              <a:spcBef>
                <a:spcPct val="20000"/>
              </a:spcBef>
            </a:pPr>
            <a:endParaRPr lang="en-US" sz="2000"/>
          </a:p>
          <a:p>
            <a:pPr marL="342900" indent="-342900" algn="ctr">
              <a:spcBef>
                <a:spcPct val="20000"/>
              </a:spcBef>
            </a:pPr>
            <a:r>
              <a:rPr lang="en-US" sz="2000"/>
              <a:t>♠KJ532</a:t>
            </a:r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>
            <a:off x="6019800" y="3429000"/>
            <a:ext cx="1905000" cy="18288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000"/>
              <a:t>♠A764</a:t>
            </a:r>
          </a:p>
          <a:p>
            <a:pPr marL="342900" indent="-342900" algn="ctr">
              <a:spcBef>
                <a:spcPct val="20000"/>
              </a:spcBef>
            </a:pPr>
            <a:endParaRPr lang="en-US" sz="2000"/>
          </a:p>
          <a:p>
            <a:pPr marL="342900" indent="-342900">
              <a:spcBef>
                <a:spcPct val="20000"/>
              </a:spcBef>
            </a:pPr>
            <a:r>
              <a:rPr lang="en-US" sz="2000"/>
              <a:t>♠T98           ♠Q</a:t>
            </a:r>
          </a:p>
          <a:p>
            <a:pPr marL="342900" indent="-342900">
              <a:spcBef>
                <a:spcPct val="20000"/>
              </a:spcBef>
            </a:pPr>
            <a:endParaRPr lang="en-US" sz="2000"/>
          </a:p>
          <a:p>
            <a:pPr marL="342900" indent="-342900" algn="ctr">
              <a:spcBef>
                <a:spcPct val="20000"/>
              </a:spcBef>
            </a:pPr>
            <a:r>
              <a:rPr lang="en-US" sz="2000"/>
              <a:t>♠KJ532</a:t>
            </a:r>
          </a:p>
        </p:txBody>
      </p:sp>
      <p:sp>
        <p:nvSpPr>
          <p:cNvPr id="28691" name="Text Box 19"/>
          <p:cNvSpPr txBox="1">
            <a:spLocks noChangeArrowheads="1"/>
          </p:cNvSpPr>
          <p:nvPr/>
        </p:nvSpPr>
        <p:spPr bwMode="auto">
          <a:xfrm>
            <a:off x="1600200" y="5334000"/>
            <a:ext cx="9144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CC3300"/>
                </a:solidFill>
              </a:rPr>
              <a:t>39.7%</a:t>
            </a:r>
            <a:endParaRPr lang="en-US"/>
          </a:p>
        </p:txBody>
      </p:sp>
      <p:sp>
        <p:nvSpPr>
          <p:cNvPr id="28701" name="Rectangle 29"/>
          <p:cNvSpPr>
            <a:spLocks noChangeArrowheads="1"/>
          </p:cNvSpPr>
          <p:nvPr/>
        </p:nvSpPr>
        <p:spPr bwMode="auto">
          <a:xfrm>
            <a:off x="4038600" y="3429000"/>
            <a:ext cx="1905000" cy="18288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000"/>
              <a:t>♠A764</a:t>
            </a:r>
          </a:p>
          <a:p>
            <a:pPr marL="342900" indent="-342900" algn="ctr">
              <a:spcBef>
                <a:spcPct val="20000"/>
              </a:spcBef>
            </a:pPr>
            <a:endParaRPr lang="en-US" sz="2000"/>
          </a:p>
          <a:p>
            <a:pPr marL="342900" indent="-342900">
              <a:spcBef>
                <a:spcPct val="20000"/>
              </a:spcBef>
            </a:pPr>
            <a:r>
              <a:rPr lang="en-US" sz="2000"/>
              <a:t>♠Q           ♠T98</a:t>
            </a:r>
          </a:p>
          <a:p>
            <a:pPr marL="342900" indent="-342900">
              <a:spcBef>
                <a:spcPct val="20000"/>
              </a:spcBef>
            </a:pPr>
            <a:endParaRPr lang="en-US" sz="2000"/>
          </a:p>
          <a:p>
            <a:pPr marL="342900" indent="-342900" algn="ctr">
              <a:spcBef>
                <a:spcPct val="20000"/>
              </a:spcBef>
            </a:pPr>
            <a:r>
              <a:rPr lang="en-US" sz="2000"/>
              <a:t>♠KJ532</a:t>
            </a:r>
          </a:p>
        </p:txBody>
      </p:sp>
      <p:sp>
        <p:nvSpPr>
          <p:cNvPr id="28702" name="Text Box 30"/>
          <p:cNvSpPr txBox="1">
            <a:spLocks noChangeArrowheads="1"/>
          </p:cNvSpPr>
          <p:nvPr/>
        </p:nvSpPr>
        <p:spPr bwMode="auto">
          <a:xfrm>
            <a:off x="4191000" y="5334000"/>
            <a:ext cx="16002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CC3300"/>
                </a:solidFill>
              </a:rPr>
              <a:t>35.3%</a:t>
            </a:r>
            <a:r>
              <a:rPr lang="en-US"/>
              <a:t> x 1/4</a:t>
            </a:r>
          </a:p>
        </p:txBody>
      </p:sp>
      <p:sp>
        <p:nvSpPr>
          <p:cNvPr id="28703" name="Text Box 31"/>
          <p:cNvSpPr txBox="1">
            <a:spLocks noChangeArrowheads="1"/>
          </p:cNvSpPr>
          <p:nvPr/>
        </p:nvSpPr>
        <p:spPr bwMode="auto">
          <a:xfrm>
            <a:off x="8001000" y="3886200"/>
            <a:ext cx="990600" cy="925513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Drop</a:t>
            </a:r>
            <a:br>
              <a:rPr lang="en-US"/>
            </a:br>
            <a:r>
              <a:rPr lang="en-US"/>
              <a:t>total:</a:t>
            </a:r>
            <a:br>
              <a:rPr lang="en-US"/>
            </a:br>
            <a:r>
              <a:rPr lang="en-US"/>
              <a:t>52.2%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/>
              <a:t>Joint Probability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26670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z="2800"/>
              <a:t>Say you need the following to make your contract:</a:t>
            </a:r>
          </a:p>
          <a:p>
            <a:pPr marL="609600" indent="-609600">
              <a:buFontTx/>
              <a:buAutoNum type="arabicPeriod"/>
            </a:pPr>
            <a:r>
              <a:rPr lang="en-US" sz="2800"/>
              <a:t>Favorable 3-2 trump break.</a:t>
            </a:r>
          </a:p>
          <a:p>
            <a:pPr marL="609600" indent="-609600">
              <a:buFontTx/>
              <a:buAutoNum type="arabicPeriod"/>
            </a:pPr>
            <a:r>
              <a:rPr lang="en-US" sz="2800"/>
              <a:t>At least two tricks from an AQT double finesse.</a:t>
            </a:r>
          </a:p>
          <a:p>
            <a:pPr marL="609600" indent="-609600">
              <a:buFontTx/>
              <a:buAutoNum type="arabicPeriod"/>
            </a:pPr>
            <a:endParaRPr lang="en-US" sz="2800"/>
          </a:p>
          <a:p>
            <a:pPr marL="609600" indent="-609600">
              <a:buFontTx/>
              <a:buNone/>
            </a:pPr>
            <a:r>
              <a:rPr lang="en-US" sz="2000"/>
              <a:t>P(success) = 67.8% (3-2 break) * 75% (double finesse) = 50.9%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457200" y="4724400"/>
            <a:ext cx="8534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u="sng">
                <a:solidFill>
                  <a:srgbClr val="FF0000"/>
                </a:solidFill>
              </a:rPr>
              <a:t>Warning</a:t>
            </a:r>
            <a:r>
              <a:rPr lang="en-US">
                <a:solidFill>
                  <a:srgbClr val="FF0000"/>
                </a:solidFill>
              </a:rPr>
              <a:t>:</a:t>
            </a:r>
            <a:r>
              <a:rPr lang="en-US"/>
              <a:t> The above calculation is fairly accurate because #1 and #2 are nearly independent probabilities. In some cases there are significant correlations, e.g. a favorable break in one suit makes a favorable break in another more likely. In such cases, a more careful calculation must be made if accuracy is desired.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/>
          <a:lstStyle/>
          <a:p>
            <a:r>
              <a:rPr lang="en-US" sz="3600"/>
              <a:t>Do bridge players care about the odds?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4876800" cy="5638800"/>
          </a:xfrm>
        </p:spPr>
        <p:txBody>
          <a:bodyPr/>
          <a:lstStyle/>
          <a:p>
            <a:pPr marL="231775" indent="-231775">
              <a:lnSpc>
                <a:spcPct val="80000"/>
              </a:lnSpc>
            </a:pPr>
            <a:r>
              <a:rPr lang="en-US" sz="2200"/>
              <a:t>Some don’t; the better ones do.</a:t>
            </a:r>
          </a:p>
          <a:p>
            <a:pPr marL="231775" indent="-231775">
              <a:lnSpc>
                <a:spcPct val="80000"/>
              </a:lnSpc>
            </a:pPr>
            <a:r>
              <a:rPr lang="en-US" sz="2200"/>
              <a:t>In most case it suffices to know the best line of play, not exactly how much better it is than the alternatives.</a:t>
            </a:r>
          </a:p>
          <a:p>
            <a:pPr marL="231775" indent="-231775">
              <a:lnSpc>
                <a:spcPct val="80000"/>
              </a:lnSpc>
            </a:pPr>
            <a:r>
              <a:rPr lang="en-US" sz="2200"/>
              <a:t>It is handy to know a few numbers (e.g. chances of 2-3 and 3-3 breaks).</a:t>
            </a:r>
          </a:p>
          <a:p>
            <a:pPr marL="231775" indent="-231775">
              <a:lnSpc>
                <a:spcPct val="80000"/>
              </a:lnSpc>
            </a:pPr>
            <a:r>
              <a:rPr lang="en-US" sz="2200"/>
              <a:t>Experience counts; good players have an instinctive feel based on encountering common situations many times.</a:t>
            </a:r>
          </a:p>
          <a:p>
            <a:pPr marL="231775" indent="-231775">
              <a:lnSpc>
                <a:spcPct val="80000"/>
              </a:lnSpc>
            </a:pPr>
            <a:r>
              <a:rPr lang="en-US" sz="2200"/>
              <a:t>Intuition is not always right (worried about flying? Try driving if you really want to risk death).</a:t>
            </a:r>
          </a:p>
          <a:p>
            <a:pPr marL="231775" indent="-231775">
              <a:lnSpc>
                <a:spcPct val="80000"/>
              </a:lnSpc>
            </a:pPr>
            <a:r>
              <a:rPr lang="en-US" sz="2200"/>
              <a:t>Proving partner or teammates wrong can be satisfying, even if it requires several hours of computation.</a:t>
            </a:r>
          </a:p>
        </p:txBody>
      </p:sp>
      <p:pic>
        <p:nvPicPr>
          <p:cNvPr id="31748" name="Picture 4" descr="Round and 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066800"/>
            <a:ext cx="3970338" cy="510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/>
              <a:t>More on bridge probability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i="1"/>
              <a:t>Bridge Odds for Practical Players</a:t>
            </a:r>
            <a:r>
              <a:rPr lang="en-US" sz="2400"/>
              <a:t> (Hugh Kelsey)</a:t>
            </a:r>
          </a:p>
          <a:p>
            <a:r>
              <a:rPr lang="en-US" sz="2400" i="1"/>
              <a:t>Dictionary of Suit Combinations</a:t>
            </a:r>
            <a:r>
              <a:rPr lang="en-US" sz="2400"/>
              <a:t>, J.M. Roudinesco</a:t>
            </a:r>
          </a:p>
          <a:p>
            <a:r>
              <a:rPr lang="en-US" sz="2400"/>
              <a:t>SuitPlay program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/>
              <a:t>Selected Bridge Websites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/>
              <a:t>American Contract Bridge League</a:t>
            </a:r>
            <a:br>
              <a:rPr lang="en-US"/>
            </a:br>
            <a:r>
              <a:rPr lang="en-US">
                <a:hlinkClick r:id="rId2"/>
              </a:rPr>
              <a:t>http://www.acbl.org</a:t>
            </a:r>
            <a:endParaRPr lang="en-US"/>
          </a:p>
          <a:p>
            <a:r>
              <a:rPr lang="en-US"/>
              <a:t>La Jolla Unit</a:t>
            </a:r>
            <a:br>
              <a:rPr lang="en-US"/>
            </a:br>
            <a:r>
              <a:rPr lang="en-US">
                <a:hlinkClick r:id="rId3"/>
              </a:rPr>
              <a:t>http://lajollabridge.com</a:t>
            </a:r>
            <a:endParaRPr lang="en-US"/>
          </a:p>
          <a:p>
            <a:r>
              <a:rPr lang="en-US"/>
              <a:t>Soledad Club (Mon Aft, Thu Eve games)</a:t>
            </a:r>
            <a:br>
              <a:rPr lang="en-US"/>
            </a:br>
            <a:r>
              <a:rPr lang="en-US">
                <a:hlinkClick r:id="rId4"/>
              </a:rPr>
              <a:t>http://www.soledadclub.com/soledad-bridge-club.htm</a:t>
            </a:r>
            <a:endParaRPr lang="en-US"/>
          </a:p>
          <a:p>
            <a:r>
              <a:rPr lang="en-US"/>
              <a:t>Adventures in Bridge (games every day)</a:t>
            </a:r>
            <a:br>
              <a:rPr lang="en-US"/>
            </a:br>
            <a:r>
              <a:rPr lang="en-US">
                <a:hlinkClick r:id="rId5"/>
              </a:rPr>
              <a:t>http://www.adventuresinbridge.com/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92163"/>
          </a:xfrm>
        </p:spPr>
        <p:txBody>
          <a:bodyPr/>
          <a:lstStyle/>
          <a:p>
            <a:r>
              <a:rPr lang="en-US"/>
              <a:t>What does a “3-2” break mean?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2590800"/>
          </a:xfrm>
        </p:spPr>
        <p:txBody>
          <a:bodyPr/>
          <a:lstStyle/>
          <a:p>
            <a:r>
              <a:rPr lang="en-US" sz="2400"/>
              <a:t>Most of the time a 3-2 break means either</a:t>
            </a:r>
            <a:br>
              <a:rPr lang="en-US" sz="2400"/>
            </a:br>
            <a:r>
              <a:rPr lang="en-US" sz="2400"/>
              <a:t>3-2 (LHO has 3, RHO has 2) </a:t>
            </a:r>
            <a:r>
              <a:rPr lang="en-US" sz="2400">
                <a:solidFill>
                  <a:srgbClr val="FF9933"/>
                </a:solidFill>
              </a:rPr>
              <a:t>or</a:t>
            </a:r>
            <a:r>
              <a:rPr lang="en-US" sz="2400"/>
              <a:t/>
            </a:r>
            <a:br>
              <a:rPr lang="en-US" sz="2400"/>
            </a:br>
            <a:r>
              <a:rPr lang="en-US" sz="2400"/>
              <a:t>2-3 (LHO has 2, RHO has 3).</a:t>
            </a:r>
          </a:p>
          <a:p>
            <a:r>
              <a:rPr lang="en-US" sz="2400"/>
              <a:t>Sometimes it means exactly the case where LHO has 3 cards and RHO has 2 cards.</a:t>
            </a:r>
          </a:p>
          <a:p>
            <a:r>
              <a:rPr lang="en-US" sz="2400"/>
              <a:t>Usually it is clear which, but not always (ask if confused).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676400" y="3886200"/>
            <a:ext cx="1295400" cy="1338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6600"/>
                </a:solidFill>
              </a:rPr>
              <a:t>CHO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6600"/>
                </a:solidFill>
              </a:rPr>
              <a:t>Center</a:t>
            </a:r>
            <a:br>
              <a:rPr lang="en-US">
                <a:solidFill>
                  <a:srgbClr val="006600"/>
                </a:solidFill>
              </a:rPr>
            </a:br>
            <a:r>
              <a:rPr lang="en-US">
                <a:solidFill>
                  <a:srgbClr val="006600"/>
                </a:solidFill>
              </a:rPr>
              <a:t>Handed</a:t>
            </a:r>
            <a:br>
              <a:rPr lang="en-US">
                <a:solidFill>
                  <a:srgbClr val="006600"/>
                </a:solidFill>
              </a:rPr>
            </a:br>
            <a:r>
              <a:rPr lang="en-US">
                <a:solidFill>
                  <a:srgbClr val="006600"/>
                </a:solidFill>
              </a:rPr>
              <a:t>Opponent</a:t>
            </a: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1828800" y="6096000"/>
            <a:ext cx="990600" cy="588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6600"/>
                </a:solidFill>
              </a:rPr>
              <a:t>You</a:t>
            </a:r>
          </a:p>
        </p:txBody>
      </p:sp>
      <p:grpSp>
        <p:nvGrpSpPr>
          <p:cNvPr id="4112" name="Group 16"/>
          <p:cNvGrpSpPr>
            <a:grpSpLocks/>
          </p:cNvGrpSpPr>
          <p:nvPr/>
        </p:nvGrpSpPr>
        <p:grpSpPr bwMode="auto">
          <a:xfrm>
            <a:off x="228600" y="4953000"/>
            <a:ext cx="1219200" cy="1338263"/>
            <a:chOff x="144" y="3120"/>
            <a:chExt cx="768" cy="843"/>
          </a:xfrm>
        </p:grpSpPr>
        <p:sp>
          <p:nvSpPr>
            <p:cNvPr id="4100" name="Text Box 4"/>
            <p:cNvSpPr txBox="1">
              <a:spLocks noChangeArrowheads="1"/>
            </p:cNvSpPr>
            <p:nvPr/>
          </p:nvSpPr>
          <p:spPr bwMode="auto">
            <a:xfrm>
              <a:off x="144" y="3120"/>
              <a:ext cx="768" cy="84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solidFill>
                    <a:srgbClr val="0000FF"/>
                  </a:solidFill>
                </a:rPr>
                <a:t>LHO</a:t>
              </a:r>
            </a:p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FF"/>
                  </a:solidFill>
                </a:rPr>
                <a:t>Left</a:t>
              </a:r>
              <a:br>
                <a:rPr lang="en-US">
                  <a:solidFill>
                    <a:srgbClr val="0000FF"/>
                  </a:solidFill>
                </a:rPr>
              </a:br>
              <a:r>
                <a:rPr lang="en-US">
                  <a:solidFill>
                    <a:srgbClr val="0000FF"/>
                  </a:solidFill>
                </a:rPr>
                <a:t>Handed</a:t>
              </a:r>
              <a:br>
                <a:rPr lang="en-US">
                  <a:solidFill>
                    <a:srgbClr val="0000FF"/>
                  </a:solidFill>
                </a:rPr>
              </a:br>
              <a:r>
                <a:rPr lang="en-US">
                  <a:solidFill>
                    <a:srgbClr val="0000FF"/>
                  </a:solidFill>
                </a:rPr>
                <a:t>Opponent</a:t>
              </a:r>
            </a:p>
          </p:txBody>
        </p:sp>
        <p:pic>
          <p:nvPicPr>
            <p:cNvPr id="4106" name="Picture 10" descr="Jason Feldma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24" y="3120"/>
              <a:ext cx="288" cy="4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grpSp>
        <p:nvGrpSpPr>
          <p:cNvPr id="4111" name="Group 15"/>
          <p:cNvGrpSpPr>
            <a:grpSpLocks/>
          </p:cNvGrpSpPr>
          <p:nvPr/>
        </p:nvGrpSpPr>
        <p:grpSpPr bwMode="auto">
          <a:xfrm>
            <a:off x="3200400" y="4910138"/>
            <a:ext cx="1219200" cy="1338262"/>
            <a:chOff x="2016" y="3093"/>
            <a:chExt cx="768" cy="843"/>
          </a:xfrm>
        </p:grpSpPr>
        <p:sp>
          <p:nvSpPr>
            <p:cNvPr id="4103" name="Text Box 7"/>
            <p:cNvSpPr txBox="1">
              <a:spLocks noChangeArrowheads="1"/>
            </p:cNvSpPr>
            <p:nvPr/>
          </p:nvSpPr>
          <p:spPr bwMode="auto">
            <a:xfrm>
              <a:off x="2016" y="3093"/>
              <a:ext cx="768" cy="84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tabLst>
                  <a:tab pos="0" algn="l"/>
                </a:tabLst>
              </a:pPr>
              <a:r>
                <a:rPr lang="en-US" b="1">
                  <a:solidFill>
                    <a:srgbClr val="0000FF"/>
                  </a:solidFill>
                </a:rPr>
                <a:t>RHO</a:t>
              </a:r>
            </a:p>
            <a:p>
              <a:pPr>
                <a:spcBef>
                  <a:spcPct val="50000"/>
                </a:spcBef>
                <a:tabLst>
                  <a:tab pos="0" algn="l"/>
                </a:tabLst>
              </a:pPr>
              <a:r>
                <a:rPr lang="en-US">
                  <a:solidFill>
                    <a:srgbClr val="0000FF"/>
                  </a:solidFill>
                </a:rPr>
                <a:t>Right</a:t>
              </a:r>
              <a:br>
                <a:rPr lang="en-US">
                  <a:solidFill>
                    <a:srgbClr val="0000FF"/>
                  </a:solidFill>
                </a:rPr>
              </a:br>
              <a:r>
                <a:rPr lang="en-US">
                  <a:solidFill>
                    <a:srgbClr val="0000FF"/>
                  </a:solidFill>
                </a:rPr>
                <a:t>Handed</a:t>
              </a:r>
              <a:br>
                <a:rPr lang="en-US">
                  <a:solidFill>
                    <a:srgbClr val="0000FF"/>
                  </a:solidFill>
                </a:rPr>
              </a:br>
              <a:r>
                <a:rPr lang="en-US">
                  <a:solidFill>
                    <a:srgbClr val="0000FF"/>
                  </a:solidFill>
                </a:rPr>
                <a:t>Opponent</a:t>
              </a:r>
            </a:p>
          </p:txBody>
        </p:sp>
        <p:pic>
          <p:nvPicPr>
            <p:cNvPr id="4107" name="Picture 11" descr="Erin Anderso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93" y="3096"/>
              <a:ext cx="288" cy="4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pic>
        <p:nvPicPr>
          <p:cNvPr id="4110" name="Picture 14" descr="Matt Smil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9838" y="3890963"/>
            <a:ext cx="458787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113" name="Picture 17" descr="repen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360738"/>
            <a:ext cx="4162425" cy="3497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LaJollaBridge Screensho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76200"/>
            <a:ext cx="7219950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Matchpoint Resul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9144000" cy="3556000"/>
          </a:xfrm>
          <a:prstGeom prst="rect">
            <a:avLst/>
          </a:prstGeom>
          <a:noFill/>
        </p:spPr>
      </p:pic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381000" y="304800"/>
            <a:ext cx="8305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Example Matchpoint Result (Top = 17)</a:t>
            </a:r>
          </a:p>
        </p:txBody>
      </p:sp>
      <p:sp>
        <p:nvSpPr>
          <p:cNvPr id="35846" name="Line 6"/>
          <p:cNvSpPr>
            <a:spLocks noChangeShapeType="1"/>
          </p:cNvSpPr>
          <p:nvPr/>
        </p:nvSpPr>
        <p:spPr bwMode="auto">
          <a:xfrm flipH="1">
            <a:off x="3162300" y="1200150"/>
            <a:ext cx="762000" cy="7620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3962400" y="990600"/>
            <a:ext cx="220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CC3300"/>
                </a:solidFill>
              </a:rPr>
              <a:t>6N – best NS result</a:t>
            </a:r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 flipH="1">
            <a:off x="3162300" y="1638300"/>
            <a:ext cx="990600" cy="5334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4191000" y="1371600"/>
            <a:ext cx="274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CC3300"/>
                </a:solidFill>
              </a:rPr>
              <a:t>6</a:t>
            </a:r>
            <a:r>
              <a:rPr lang="en-US"/>
              <a:t>♣</a:t>
            </a:r>
            <a:r>
              <a:rPr lang="en-US">
                <a:solidFill>
                  <a:srgbClr val="CC3300"/>
                </a:solidFill>
              </a:rPr>
              <a:t>/♦ – 2</a:t>
            </a:r>
            <a:r>
              <a:rPr lang="en-US" baseline="30000">
                <a:solidFill>
                  <a:srgbClr val="CC3300"/>
                </a:solidFill>
              </a:rPr>
              <a:t>nd</a:t>
            </a:r>
            <a:r>
              <a:rPr lang="en-US">
                <a:solidFill>
                  <a:srgbClr val="CC3300"/>
                </a:solidFill>
              </a:rPr>
              <a:t> best NS result</a:t>
            </a:r>
          </a:p>
        </p:txBody>
      </p:sp>
      <p:sp>
        <p:nvSpPr>
          <p:cNvPr id="35850" name="Rectangle 10"/>
          <p:cNvSpPr>
            <a:spLocks noChangeArrowheads="1"/>
          </p:cNvSpPr>
          <p:nvPr/>
        </p:nvSpPr>
        <p:spPr bwMode="auto">
          <a:xfrm>
            <a:off x="6105525" y="13144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endParaRPr lang="he-IL">
              <a:solidFill>
                <a:srgbClr val="FFCCFF"/>
              </a:solidFill>
            </a:endParaRPr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3084513" y="2265363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CC3300"/>
                </a:solidFill>
              </a:rPr>
              <a:t>3N+3</a:t>
            </a: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3086100" y="2555875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CC3300"/>
                </a:solidFill>
              </a:rPr>
              <a:t>3N+2</a:t>
            </a:r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3086100" y="2990850"/>
            <a:ext cx="952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CC3300"/>
                </a:solidFill>
              </a:rPr>
              <a:t>5</a:t>
            </a:r>
            <a:r>
              <a:rPr lang="en-US"/>
              <a:t>♣</a:t>
            </a:r>
            <a:r>
              <a:rPr lang="en-US">
                <a:solidFill>
                  <a:srgbClr val="CC3300"/>
                </a:solidFill>
              </a:rPr>
              <a:t>/♦+1</a:t>
            </a:r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3086100" y="3600450"/>
            <a:ext cx="952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CC3300"/>
                </a:solidFill>
              </a:rPr>
              <a:t>5</a:t>
            </a:r>
            <a:r>
              <a:rPr lang="en-US"/>
              <a:t>♣</a:t>
            </a:r>
            <a:r>
              <a:rPr lang="en-US">
                <a:solidFill>
                  <a:srgbClr val="CC3300"/>
                </a:solidFill>
              </a:rPr>
              <a:t>/♦</a:t>
            </a:r>
          </a:p>
        </p:txBody>
      </p:sp>
      <p:sp>
        <p:nvSpPr>
          <p:cNvPr id="35856" name="Text Box 16"/>
          <p:cNvSpPr txBox="1">
            <a:spLocks noChangeArrowheads="1"/>
          </p:cNvSpPr>
          <p:nvPr/>
        </p:nvSpPr>
        <p:spPr bwMode="auto">
          <a:xfrm>
            <a:off x="3048000" y="4114800"/>
            <a:ext cx="952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CC3300"/>
                </a:solidFill>
              </a:rPr>
              <a:t>4</a:t>
            </a:r>
            <a:r>
              <a:rPr lang="en-US"/>
              <a:t>♣</a:t>
            </a:r>
            <a:r>
              <a:rPr lang="en-US">
                <a:solidFill>
                  <a:srgbClr val="CC3300"/>
                </a:solidFill>
              </a:rPr>
              <a:t>/♦+2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4000"/>
              <a:t>The Wrong Way*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400800"/>
            <a:ext cx="2514600" cy="304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600"/>
              <a:t>*but not horribly wrong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52400" y="1524000"/>
            <a:ext cx="8610600" cy="325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5715000" algn="r"/>
                <a:tab pos="5943600" algn="l"/>
                <a:tab pos="6858000" algn="l"/>
                <a:tab pos="8172450" algn="r"/>
              </a:tabLst>
            </a:pPr>
            <a:r>
              <a:rPr lang="en-US" u="sng"/>
              <a:t>Possible card combinations for one opponent</a:t>
            </a:r>
            <a:r>
              <a:rPr lang="en-US"/>
              <a:t>	</a:t>
            </a:r>
            <a:r>
              <a:rPr lang="en-US" u="sng"/>
              <a:t>Count</a:t>
            </a:r>
          </a:p>
          <a:p>
            <a:pPr>
              <a:spcBef>
                <a:spcPct val="50000"/>
              </a:spcBef>
              <a:tabLst>
                <a:tab pos="5715000" algn="r"/>
                <a:tab pos="5943600" algn="l"/>
                <a:tab pos="6858000" algn="l"/>
                <a:tab pos="8172450" algn="r"/>
              </a:tabLst>
            </a:pPr>
            <a:r>
              <a:rPr lang="en-US"/>
              <a:t>- (void)	</a:t>
            </a:r>
            <a:r>
              <a:rPr lang="en-US">
                <a:solidFill>
                  <a:srgbClr val="CC3300"/>
                </a:solidFill>
              </a:rPr>
              <a:t>1</a:t>
            </a:r>
            <a:r>
              <a:rPr lang="en-US"/>
              <a:t>	= (5,0)	</a:t>
            </a:r>
            <a:r>
              <a:rPr lang="en-US">
                <a:sym typeface="Wingdings" pitchFamily="2" charset="2"/>
              </a:rPr>
              <a:t> 	3.125 %</a:t>
            </a:r>
            <a:endParaRPr lang="en-US"/>
          </a:p>
          <a:p>
            <a:pPr>
              <a:spcBef>
                <a:spcPct val="50000"/>
              </a:spcBef>
              <a:tabLst>
                <a:tab pos="5715000" algn="r"/>
                <a:tab pos="5943600" algn="l"/>
                <a:tab pos="6858000" algn="l"/>
                <a:tab pos="8172450" algn="r"/>
              </a:tabLst>
            </a:pPr>
            <a:r>
              <a:rPr lang="en-US"/>
              <a:t>J, T, 9, 8, 7	</a:t>
            </a:r>
            <a:r>
              <a:rPr lang="en-US">
                <a:solidFill>
                  <a:srgbClr val="CC3300"/>
                </a:solidFill>
              </a:rPr>
              <a:t>5</a:t>
            </a:r>
            <a:r>
              <a:rPr lang="en-US"/>
              <a:t>	= (5,1)	</a:t>
            </a:r>
            <a:r>
              <a:rPr lang="en-US">
                <a:sym typeface="Wingdings" pitchFamily="2" charset="2"/>
              </a:rPr>
              <a:t> 	15.625 %</a:t>
            </a:r>
            <a:endParaRPr lang="en-US"/>
          </a:p>
          <a:p>
            <a:pPr>
              <a:spcBef>
                <a:spcPct val="50000"/>
              </a:spcBef>
              <a:tabLst>
                <a:tab pos="5715000" algn="r"/>
                <a:tab pos="5943600" algn="l"/>
                <a:tab pos="6858000" algn="l"/>
                <a:tab pos="8172450" algn="r"/>
              </a:tabLst>
            </a:pPr>
            <a:r>
              <a:rPr lang="en-US"/>
              <a:t>JT, J9, J8, J7, T9, T8, T7, 98, 97, 87	</a:t>
            </a:r>
            <a:r>
              <a:rPr lang="en-US">
                <a:solidFill>
                  <a:srgbClr val="CC3300"/>
                </a:solidFill>
              </a:rPr>
              <a:t>10</a:t>
            </a:r>
            <a:r>
              <a:rPr lang="en-US"/>
              <a:t>	= (5,2)	</a:t>
            </a:r>
            <a:r>
              <a:rPr lang="en-US">
                <a:sym typeface="Wingdings" pitchFamily="2" charset="2"/>
              </a:rPr>
              <a:t>	31.250 %</a:t>
            </a:r>
            <a:endParaRPr lang="en-US"/>
          </a:p>
          <a:p>
            <a:pPr>
              <a:spcBef>
                <a:spcPct val="50000"/>
              </a:spcBef>
              <a:tabLst>
                <a:tab pos="5715000" algn="r"/>
                <a:tab pos="5943600" algn="l"/>
                <a:tab pos="6858000" algn="l"/>
                <a:tab pos="8172450" algn="r"/>
              </a:tabLst>
            </a:pPr>
            <a:r>
              <a:rPr lang="en-US"/>
              <a:t>JT9, JT8, JT7, J98, J97, J87, T98, T97, T87, 987	</a:t>
            </a:r>
            <a:r>
              <a:rPr lang="en-US">
                <a:solidFill>
                  <a:srgbClr val="CC3300"/>
                </a:solidFill>
              </a:rPr>
              <a:t>10</a:t>
            </a:r>
            <a:r>
              <a:rPr lang="en-US"/>
              <a:t>	= (5,3)	</a:t>
            </a:r>
            <a:r>
              <a:rPr lang="en-US">
                <a:sym typeface="Wingdings" pitchFamily="2" charset="2"/>
              </a:rPr>
              <a:t>	31.250 %</a:t>
            </a:r>
            <a:endParaRPr lang="en-US"/>
          </a:p>
          <a:p>
            <a:pPr>
              <a:spcBef>
                <a:spcPct val="50000"/>
              </a:spcBef>
              <a:tabLst>
                <a:tab pos="5715000" algn="r"/>
                <a:tab pos="5943600" algn="l"/>
                <a:tab pos="6858000" algn="l"/>
                <a:tab pos="8172450" algn="r"/>
              </a:tabLst>
            </a:pPr>
            <a:r>
              <a:rPr lang="en-US"/>
              <a:t>JT98, JT97, JT87, J987, T987	</a:t>
            </a:r>
            <a:r>
              <a:rPr lang="en-US">
                <a:solidFill>
                  <a:srgbClr val="CC3300"/>
                </a:solidFill>
              </a:rPr>
              <a:t>5</a:t>
            </a:r>
            <a:r>
              <a:rPr lang="en-US"/>
              <a:t>	= (5,4)	</a:t>
            </a:r>
            <a:r>
              <a:rPr lang="en-US">
                <a:sym typeface="Wingdings" pitchFamily="2" charset="2"/>
              </a:rPr>
              <a:t>	15.625 %</a:t>
            </a:r>
            <a:endParaRPr lang="en-US"/>
          </a:p>
          <a:p>
            <a:pPr>
              <a:spcBef>
                <a:spcPct val="50000"/>
              </a:spcBef>
              <a:tabLst>
                <a:tab pos="5715000" algn="r"/>
                <a:tab pos="5943600" algn="l"/>
                <a:tab pos="6858000" algn="l"/>
                <a:tab pos="8172450" algn="r"/>
              </a:tabLst>
            </a:pPr>
            <a:r>
              <a:rPr lang="en-US"/>
              <a:t>JT987</a:t>
            </a:r>
            <a:r>
              <a:rPr lang="en-US">
                <a:solidFill>
                  <a:srgbClr val="CC3300"/>
                </a:solidFill>
              </a:rPr>
              <a:t>	</a:t>
            </a:r>
            <a:r>
              <a:rPr lang="en-US" u="sng">
                <a:solidFill>
                  <a:srgbClr val="CC3300"/>
                </a:solidFill>
              </a:rPr>
              <a:t>  1</a:t>
            </a:r>
            <a:r>
              <a:rPr lang="en-US"/>
              <a:t>	= (5,5)	</a:t>
            </a:r>
            <a:r>
              <a:rPr lang="en-US">
                <a:sym typeface="Wingdings" pitchFamily="2" charset="2"/>
              </a:rPr>
              <a:t>	3.125 %</a:t>
            </a:r>
            <a:endParaRPr lang="en-US"/>
          </a:p>
          <a:p>
            <a:pPr>
              <a:spcBef>
                <a:spcPct val="50000"/>
              </a:spcBef>
              <a:tabLst>
                <a:tab pos="5715000" algn="r"/>
                <a:tab pos="5943600" algn="l"/>
                <a:tab pos="6858000" algn="l"/>
                <a:tab pos="8172450" algn="r"/>
              </a:tabLst>
            </a:pPr>
            <a:r>
              <a:rPr lang="en-US"/>
              <a:t>	32</a:t>
            </a:r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 flipH="1">
            <a:off x="7010400" y="1219200"/>
            <a:ext cx="5334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e-IL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7162800" y="838200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 choose K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228600" y="4987925"/>
            <a:ext cx="3352800" cy="650875"/>
          </a:xfrm>
          <a:prstGeom prst="rect">
            <a:avLst/>
          </a:prstGeom>
          <a:solidFill>
            <a:srgbClr val="FFCCFF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Odds of 3-2 break would seem</a:t>
            </a:r>
            <a:br>
              <a:rPr lang="en-US"/>
            </a:br>
            <a:r>
              <a:rPr lang="en-US"/>
              <a:t>to be 2 x 31.25% = 62.5%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3733800" y="5029200"/>
            <a:ext cx="25146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tabLst>
                <a:tab pos="342900" algn="ctr"/>
                <a:tab pos="514350" algn="ctr"/>
                <a:tab pos="685800" algn="ctr"/>
                <a:tab pos="857250" algn="ctr"/>
                <a:tab pos="1028700" algn="ctr"/>
                <a:tab pos="1200150" algn="ctr"/>
                <a:tab pos="1371600" algn="ctr"/>
                <a:tab pos="1543050" algn="ctr"/>
                <a:tab pos="1714500" algn="ctr"/>
                <a:tab pos="1885950" algn="ctr"/>
                <a:tab pos="2057400" algn="ctr"/>
              </a:tabLst>
            </a:pPr>
            <a:r>
              <a:rPr lang="en-US"/>
              <a:t>					1		1</a:t>
            </a:r>
          </a:p>
          <a:p>
            <a:pPr>
              <a:tabLst>
                <a:tab pos="342900" algn="ctr"/>
                <a:tab pos="514350" algn="ctr"/>
                <a:tab pos="685800" algn="ctr"/>
                <a:tab pos="857250" algn="ctr"/>
                <a:tab pos="1028700" algn="ctr"/>
                <a:tab pos="1200150" algn="ctr"/>
                <a:tab pos="1371600" algn="ctr"/>
                <a:tab pos="1543050" algn="ctr"/>
                <a:tab pos="1714500" algn="ctr"/>
                <a:tab pos="1885950" algn="ctr"/>
                <a:tab pos="2057400" algn="ctr"/>
              </a:tabLst>
            </a:pPr>
            <a:r>
              <a:rPr lang="en-US"/>
              <a:t>				1		2		1</a:t>
            </a:r>
          </a:p>
          <a:p>
            <a:pPr>
              <a:tabLst>
                <a:tab pos="342900" algn="ctr"/>
                <a:tab pos="514350" algn="ctr"/>
                <a:tab pos="685800" algn="ctr"/>
                <a:tab pos="857250" algn="ctr"/>
                <a:tab pos="1028700" algn="ctr"/>
                <a:tab pos="1200150" algn="ctr"/>
                <a:tab pos="1371600" algn="ctr"/>
                <a:tab pos="1543050" algn="ctr"/>
                <a:tab pos="1714500" algn="ctr"/>
                <a:tab pos="1885950" algn="ctr"/>
                <a:tab pos="2057400" algn="ctr"/>
              </a:tabLst>
            </a:pPr>
            <a:r>
              <a:rPr lang="en-US"/>
              <a:t>			1		3		3		1</a:t>
            </a:r>
          </a:p>
          <a:p>
            <a:pPr>
              <a:tabLst>
                <a:tab pos="342900" algn="ctr"/>
                <a:tab pos="514350" algn="ctr"/>
                <a:tab pos="685800" algn="ctr"/>
                <a:tab pos="857250" algn="ctr"/>
                <a:tab pos="1028700" algn="ctr"/>
                <a:tab pos="1200150" algn="ctr"/>
                <a:tab pos="1371600" algn="ctr"/>
                <a:tab pos="1543050" algn="ctr"/>
                <a:tab pos="1714500" algn="ctr"/>
                <a:tab pos="1885950" algn="ctr"/>
                <a:tab pos="2057400" algn="ctr"/>
              </a:tabLst>
            </a:pPr>
            <a:r>
              <a:rPr lang="en-US"/>
              <a:t>		1		4		6		4		1</a:t>
            </a:r>
          </a:p>
          <a:p>
            <a:pPr>
              <a:tabLst>
                <a:tab pos="342900" algn="ctr"/>
                <a:tab pos="514350" algn="ctr"/>
                <a:tab pos="685800" algn="ctr"/>
                <a:tab pos="857250" algn="ctr"/>
                <a:tab pos="1028700" algn="ctr"/>
                <a:tab pos="1200150" algn="ctr"/>
                <a:tab pos="1371600" algn="ctr"/>
                <a:tab pos="1543050" algn="ctr"/>
                <a:tab pos="1714500" algn="ctr"/>
                <a:tab pos="1885950" algn="ctr"/>
                <a:tab pos="2057400" algn="ctr"/>
              </a:tabLst>
            </a:pPr>
            <a:r>
              <a:rPr lang="en-US"/>
              <a:t>	</a:t>
            </a:r>
            <a:r>
              <a:rPr lang="en-US">
                <a:solidFill>
                  <a:srgbClr val="CC3300"/>
                </a:solidFill>
              </a:rPr>
              <a:t>1		5		10		10		5		1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6248400" y="5334000"/>
            <a:ext cx="1447800" cy="925513"/>
          </a:xfrm>
          <a:prstGeom prst="rect">
            <a:avLst/>
          </a:prstGeom>
          <a:solidFill>
            <a:srgbClr val="00FFFF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Remember Pascal’s Triangle?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kibit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447800"/>
            <a:ext cx="3905250" cy="2551113"/>
          </a:xfrm>
          <a:prstGeom prst="rect">
            <a:avLst/>
          </a:prstGeom>
          <a:noFill/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/>
              <a:t>What’s wrong?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76400"/>
            <a:ext cx="5181600" cy="1752600"/>
          </a:xfrm>
        </p:spPr>
        <p:txBody>
          <a:bodyPr/>
          <a:lstStyle/>
          <a:p>
            <a:pPr>
              <a:spcAft>
                <a:spcPct val="20000"/>
              </a:spcAft>
            </a:pPr>
            <a:r>
              <a:rPr lang="en-US" sz="2400"/>
              <a:t>We are not merely flipping coins!</a:t>
            </a:r>
          </a:p>
          <a:p>
            <a:pPr>
              <a:spcAft>
                <a:spcPct val="20000"/>
              </a:spcAft>
            </a:pPr>
            <a:r>
              <a:rPr lang="en-US" sz="2400"/>
              <a:t>There are cards in the other</a:t>
            </a:r>
            <a:br>
              <a:rPr lang="en-US" sz="2400"/>
            </a:br>
            <a:r>
              <a:rPr lang="en-US" sz="2400"/>
              <a:t>suits, “spectator cards”.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04800" y="4114800"/>
            <a:ext cx="8458200" cy="1016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Probability of holding a specific 2 or 3 card combination (e.g. JT or T87) &gt;</a:t>
            </a:r>
            <a:br>
              <a:rPr lang="en-US" sz="2000"/>
            </a:br>
            <a:r>
              <a:rPr lang="en-US" sz="2000"/>
              <a:t>Probability of holding a specific 1 or 4 card combination (e.g. T987 or 8) &gt;</a:t>
            </a:r>
            <a:br>
              <a:rPr lang="en-US" sz="2000"/>
            </a:br>
            <a:r>
              <a:rPr lang="en-US" sz="2000"/>
              <a:t>Probability of holding 0 or all 5 cards.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/>
              <a:t>The Correct Way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534400" cy="1752600"/>
          </a:xfrm>
        </p:spPr>
        <p:txBody>
          <a:bodyPr/>
          <a:lstStyle/>
          <a:p>
            <a:r>
              <a:rPr lang="en-US"/>
              <a:t>The opponents hold 5 trump and 21 other cards (2 x 13 – 5).</a:t>
            </a:r>
          </a:p>
          <a:p>
            <a:r>
              <a:rPr lang="en-US"/>
              <a:t>Total number of LHO/RHO layouts is (26,13)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81000" y="3581400"/>
            <a:ext cx="8229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309938" indent="-3309938"/>
            <a:r>
              <a:rPr lang="en-US" sz="2800"/>
              <a:t>P(LHO has 3 trump) = (5,3) * (21,10) / (26,13)</a:t>
            </a:r>
            <a:br>
              <a:rPr lang="en-US" sz="2800"/>
            </a:br>
            <a:r>
              <a:rPr lang="en-US" sz="2800"/>
              <a:t>= 33.91 %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33400" y="4876800"/>
            <a:ext cx="7696200" cy="376238"/>
          </a:xfrm>
          <a:prstGeom prst="rect">
            <a:avLst/>
          </a:prstGeom>
          <a:solidFill>
            <a:srgbClr val="CCFFCC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Lesson: Odds of 3-2 break are actually 2 x 33.91 = 67.8%   (5.3% higher)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4000"/>
              <a:t>Comparison of methods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143000" y="6024563"/>
            <a:ext cx="6705600" cy="376237"/>
          </a:xfrm>
          <a:prstGeom prst="rect">
            <a:avLst/>
          </a:prstGeom>
          <a:solidFill>
            <a:srgbClr val="CCFFCC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Lesson: The Bridge Gods smile more often than they frown.</a:t>
            </a:r>
          </a:p>
        </p:txBody>
      </p:sp>
      <p:pic>
        <p:nvPicPr>
          <p:cNvPr id="8197" name="Picture 5" descr="split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90600"/>
            <a:ext cx="8229600" cy="4767263"/>
          </a:xfrm>
          <a:prstGeom prst="rect">
            <a:avLst/>
          </a:prstGeom>
          <a:noFill/>
        </p:spPr>
      </p:pic>
      <p:pic>
        <p:nvPicPr>
          <p:cNvPr id="8198" name="Picture 6" descr="Dreamcatcher Su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447800"/>
            <a:ext cx="1905000" cy="1905000"/>
          </a:xfrm>
          <a:prstGeom prst="rect">
            <a:avLst/>
          </a:prstGeom>
          <a:noFill/>
        </p:spPr>
      </p:pic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1828800" y="4114800"/>
            <a:ext cx="9144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Ins="0">
            <a:spAutoFit/>
          </a:bodyPr>
          <a:lstStyle/>
          <a:p>
            <a:pPr>
              <a:spcBef>
                <a:spcPct val="50000"/>
              </a:spcBef>
              <a:tabLst>
                <a:tab pos="628650" algn="l"/>
              </a:tabLst>
            </a:pPr>
            <a:r>
              <a:rPr lang="en-US"/>
              <a:t>LHO:	5</a:t>
            </a:r>
            <a:br>
              <a:rPr lang="en-US"/>
            </a:br>
            <a:r>
              <a:rPr lang="en-US"/>
              <a:t>RHO:	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split2to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533400"/>
            <a:ext cx="8839200" cy="5524500"/>
          </a:xfrm>
          <a:prstGeom prst="rect">
            <a:avLst/>
          </a:prstGeom>
          <a:noFill/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91600" cy="792163"/>
          </a:xfrm>
        </p:spPr>
        <p:txBody>
          <a:bodyPr/>
          <a:lstStyle/>
          <a:p>
            <a:r>
              <a:rPr lang="en-US" sz="3600"/>
              <a:t>Split probabilities for 2-7 outstanding cards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4953000" y="5867400"/>
            <a:ext cx="3581400" cy="8350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For odd number of outstanding cards, most favorable split is most likely.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990600" y="5867400"/>
            <a:ext cx="3581400" cy="8350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For even number of outstanding cards, second most favorable split is most likely (except for 2 cards).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8" name="Picture 8" descr="Flipping a Co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1875" y="1447800"/>
            <a:ext cx="1762125" cy="4162425"/>
          </a:xfrm>
          <a:prstGeom prst="rect">
            <a:avLst/>
          </a:prstGeom>
          <a:noFill/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81000"/>
            <a:ext cx="5562600" cy="1249363"/>
          </a:xfrm>
        </p:spPr>
        <p:txBody>
          <a:bodyPr/>
          <a:lstStyle/>
          <a:p>
            <a:r>
              <a:rPr lang="en-US" sz="4000"/>
              <a:t>The finesse</a:t>
            </a:r>
            <a:br>
              <a:rPr lang="en-US" sz="4000"/>
            </a:br>
            <a:r>
              <a:rPr lang="en-US" sz="4000"/>
              <a:t>(a 50-50 proposition)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3657600" cy="3505200"/>
          </a:xfrm>
          <a:solidFill>
            <a:srgbClr val="00FFFF"/>
          </a:solidFill>
          <a:ln/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>
                <a:solidFill>
                  <a:srgbClr val="CC3300"/>
                </a:solidFill>
              </a:rPr>
              <a:t>♥</a:t>
            </a:r>
            <a:r>
              <a:rPr lang="en-US"/>
              <a:t>AQ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US"/>
          </a:p>
          <a:p>
            <a:pPr>
              <a:lnSpc>
                <a:spcPct val="80000"/>
              </a:lnSpc>
              <a:buFontTx/>
              <a:buNone/>
            </a:pPr>
            <a:r>
              <a:rPr lang="en-US">
                <a:solidFill>
                  <a:srgbClr val="CC3300"/>
                </a:solidFill>
              </a:rPr>
              <a:t>♥</a:t>
            </a:r>
            <a:r>
              <a:rPr lang="en-US"/>
              <a:t>K…               </a:t>
            </a:r>
            <a:r>
              <a:rPr lang="en-US">
                <a:solidFill>
                  <a:srgbClr val="CC3300"/>
                </a:solidFill>
              </a:rPr>
              <a:t>♥</a:t>
            </a:r>
            <a:r>
              <a:rPr lang="en-US"/>
              <a:t>…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/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>
                <a:solidFill>
                  <a:srgbClr val="CC3300"/>
                </a:solidFill>
              </a:rPr>
              <a:t>♥</a:t>
            </a:r>
            <a:r>
              <a:rPr lang="en-US" sz="2800"/>
              <a:t>xx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US" sz="2800"/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800"/>
              <a:t>(onside K)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4114800" y="2133600"/>
            <a:ext cx="3657600" cy="3505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3200">
                <a:solidFill>
                  <a:srgbClr val="CC3300"/>
                </a:solidFill>
              </a:rPr>
              <a:t>♥</a:t>
            </a:r>
            <a:r>
              <a:rPr lang="en-US" sz="3200"/>
              <a:t>AQ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endParaRPr lang="en-US" sz="320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3200">
                <a:solidFill>
                  <a:srgbClr val="CC3300"/>
                </a:solidFill>
              </a:rPr>
              <a:t>♥</a:t>
            </a:r>
            <a:r>
              <a:rPr lang="en-US" sz="3200"/>
              <a:t>…               </a:t>
            </a:r>
            <a:r>
              <a:rPr lang="en-US" sz="3200">
                <a:solidFill>
                  <a:srgbClr val="CC3300"/>
                </a:solidFill>
              </a:rPr>
              <a:t>♥</a:t>
            </a:r>
            <a:r>
              <a:rPr lang="en-US" sz="3200"/>
              <a:t>K…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sz="3200"/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3200">
                <a:solidFill>
                  <a:srgbClr val="CC3300"/>
                </a:solidFill>
              </a:rPr>
              <a:t>♥</a:t>
            </a:r>
            <a:r>
              <a:rPr lang="en-US" sz="2800"/>
              <a:t>xx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endParaRPr lang="en-US" sz="2800"/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US" sz="2800"/>
              <a:t>(offside K)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533400" y="6096000"/>
            <a:ext cx="7086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Vocabulary: declarer </a:t>
            </a:r>
            <a:r>
              <a:rPr lang="en-US" i="1"/>
              <a:t>finesses</a:t>
            </a:r>
            <a:r>
              <a:rPr lang="en-US"/>
              <a:t> the queen, </a:t>
            </a:r>
            <a:r>
              <a:rPr lang="en-US" i="1"/>
              <a:t>finessing against</a:t>
            </a:r>
            <a:r>
              <a:rPr lang="en-US"/>
              <a:t> the king.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5952</TotalTime>
  <Words>1423</Words>
  <Application>Microsoft Office PowerPoint</Application>
  <PresentationFormat>‫הצגה על המסך (4:3)</PresentationFormat>
  <Paragraphs>337</Paragraphs>
  <Slides>31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2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31</vt:i4>
      </vt:variant>
    </vt:vector>
  </HeadingPairs>
  <TitlesOfParts>
    <vt:vector size="34" baseType="lpstr">
      <vt:lpstr>Arial</vt:lpstr>
      <vt:lpstr>Wingdings</vt:lpstr>
      <vt:lpstr>Default Design</vt:lpstr>
      <vt:lpstr>The art of being lucky (probability in bridge)</vt:lpstr>
      <vt:lpstr>Hoping for a 3-2 break</vt:lpstr>
      <vt:lpstr>What does a “3-2” break mean?</vt:lpstr>
      <vt:lpstr>The Wrong Way*</vt:lpstr>
      <vt:lpstr>What’s wrong?</vt:lpstr>
      <vt:lpstr>The Correct Way</vt:lpstr>
      <vt:lpstr>Comparison of methods</vt:lpstr>
      <vt:lpstr>Split probabilities for 2-7 outstanding cards</vt:lpstr>
      <vt:lpstr>The finesse (a 50-50 proposition)</vt:lpstr>
      <vt:lpstr>The double finesse</vt:lpstr>
      <vt:lpstr>שקופית 11</vt:lpstr>
      <vt:lpstr>Improve your chances with an endplay!</vt:lpstr>
      <vt:lpstr>Finesse or drop? (9-card fit)</vt:lpstr>
      <vt:lpstr>Drop works when suit is 2-2 or Q is singleton</vt:lpstr>
      <vt:lpstr>Split probabilities for 2-7 outstanding cards</vt:lpstr>
      <vt:lpstr>Finesse works when Q is onside &amp; suit not 4-0</vt:lpstr>
      <vt:lpstr>Finesse or drop? (8-card fit)</vt:lpstr>
      <vt:lpstr>Drop works when Q is doubleton or Q is singleton</vt:lpstr>
      <vt:lpstr>Finesse works when Q is onside (3-2 split) or Q singleton</vt:lpstr>
      <vt:lpstr>“8-Ever, 9-Never”</vt:lpstr>
      <vt:lpstr>“A peek is worth 2 finesses”</vt:lpstr>
      <vt:lpstr>Conditional Probability</vt:lpstr>
      <vt:lpstr>Without the 2♥ preempt</vt:lpstr>
      <vt:lpstr>Shifting Probability</vt:lpstr>
      <vt:lpstr>Recomputing the probability</vt:lpstr>
      <vt:lpstr>Joint Probability</vt:lpstr>
      <vt:lpstr>Do bridge players care about the odds?</vt:lpstr>
      <vt:lpstr>More on bridge probability</vt:lpstr>
      <vt:lpstr>Selected Bridge Websites</vt:lpstr>
      <vt:lpstr>שקופית 30</vt:lpstr>
      <vt:lpstr>שקופית 31</vt:lpstr>
    </vt:vector>
  </TitlesOfParts>
  <Company>GHC Technologies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Art of Being Lucky (probability in bridge)</dc:title>
  <dc:creator>Matthew Kidd</dc:creator>
  <cp:keywords>bridge probability suit splits</cp:keywords>
  <dc:description>Presented at La Jolla High as part of a bridge classes taught to seniors in an AP statistics course at the end of May 2009.</dc:description>
  <cp:lastModifiedBy>Gabi Levy</cp:lastModifiedBy>
  <cp:revision>287</cp:revision>
  <dcterms:created xsi:type="dcterms:W3CDTF">2009-05-22T21:53:14Z</dcterms:created>
  <dcterms:modified xsi:type="dcterms:W3CDTF">2012-09-14T16:20:53Z</dcterms:modified>
</cp:coreProperties>
</file>