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9" r:id="rId3"/>
    <p:sldId id="261" r:id="rId4"/>
    <p:sldId id="260" r:id="rId5"/>
    <p:sldId id="257" r:id="rId6"/>
    <p:sldId id="258" r:id="rId7"/>
    <p:sldId id="262" r:id="rId8"/>
    <p:sldId id="264" r:id="rId9"/>
    <p:sldId id="263" r:id="rId10"/>
    <p:sldId id="275" r:id="rId11"/>
    <p:sldId id="267" r:id="rId12"/>
    <p:sldId id="271" r:id="rId13"/>
    <p:sldId id="276" r:id="rId14"/>
    <p:sldId id="272" r:id="rId15"/>
    <p:sldId id="273" r:id="rId16"/>
    <p:sldId id="269" r:id="rId17"/>
    <p:sldId id="270" r:id="rId18"/>
    <p:sldId id="274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3" r:id="rId35"/>
    <p:sldId id="292" r:id="rId36"/>
    <p:sldId id="294" r:id="rId37"/>
    <p:sldId id="306" r:id="rId38"/>
    <p:sldId id="304" r:id="rId39"/>
    <p:sldId id="296" r:id="rId40"/>
    <p:sldId id="297" r:id="rId41"/>
    <p:sldId id="298" r:id="rId42"/>
    <p:sldId id="299" r:id="rId43"/>
    <p:sldId id="305" r:id="rId44"/>
    <p:sldId id="301" r:id="rId45"/>
    <p:sldId id="295" r:id="rId46"/>
    <p:sldId id="307" r:id="rId47"/>
    <p:sldId id="308" r:id="rId48"/>
    <p:sldId id="309" r:id="rId49"/>
    <p:sldId id="310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6584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B64BCC-A984-4BE3-A004-E52700494D63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0BFFD5-15DF-4505-BC8F-E1DF404B75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98EA20-0C08-48B9-8C61-DC494D2D66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5D16E3-E53D-43A2-8619-F4959D99748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34F61C-C615-4555-8B6B-C29E5E3659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A9D438-9D7B-49B6-A3F0-F25B8A61DF2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BC2829-D8D6-4603-A6D6-A45928998FB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2B4FB0-664D-4033-8B68-AFF48498CA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  <a:r>
              <a:rPr lang="en-US" smtClean="0">
                <a:latin typeface="Corbel" pitchFamily="34" charset="0"/>
              </a:rPr>
              <a:t>1</a:t>
            </a:r>
            <a:r>
              <a:rPr lang="en-US" smtClean="0"/>
              <a:t>♦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60B110-80DC-48CC-8032-52F401EDFE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  <a:r>
              <a:rPr lang="en-US" smtClean="0">
                <a:latin typeface="Corbel" pitchFamily="34" charset="0"/>
              </a:rPr>
              <a:t>1</a:t>
            </a:r>
            <a:r>
              <a:rPr lang="en-US" smtClean="0"/>
              <a:t>♦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F88AA1-EC0B-4FC2-AC51-98493422E1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  <a:r>
              <a:rPr lang="en-US" smtClean="0">
                <a:latin typeface="Corbel" pitchFamily="34" charset="0"/>
              </a:rPr>
              <a:t>1</a:t>
            </a:r>
            <a:r>
              <a:rPr lang="en-US" smtClean="0"/>
              <a:t>♦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8474E-EF0C-4CC2-9B28-2B1EE8E498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  <a:r>
              <a:rPr lang="en-US" smtClean="0">
                <a:latin typeface="Corbel" pitchFamily="34" charset="0"/>
              </a:rPr>
              <a:t>1</a:t>
            </a:r>
            <a:r>
              <a:rPr lang="en-US" smtClean="0"/>
              <a:t>♦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1EAF6C-D5E9-4F60-93AF-05EADD6696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3AB727-F187-4F0D-A4E0-59B6E7B2E2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  <a:r>
              <a:rPr lang="en-US" smtClean="0">
                <a:latin typeface="Corbel" pitchFamily="34" charset="0"/>
              </a:rPr>
              <a:t>1</a:t>
            </a:r>
            <a:r>
              <a:rPr lang="en-US" smtClean="0"/>
              <a:t>♦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CCD639-D73A-4B54-9929-276689F350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37B28-7C30-4D2E-AB04-F7DEC69CCF4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003404-E5F2-4EF3-B3A0-E371A16896D1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  <a:sym typeface="Symbol" pitchFamily="18" charset="2"/>
              </a:rPr>
              <a:t>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FA35A-0E81-4F1E-9BB0-2E4FB3E5483A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BF2EAD-20D0-49E0-BFCE-2A490DE6D0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78956C-165E-4923-B591-5BAB6908D1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B9C510-B177-48CE-90ED-FF09564025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687467-7C81-4E91-9824-291CC5C2AA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95975B-8C08-4711-A47F-F959A30681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32DCCE-B078-4101-A247-039CEE49A3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♦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♣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♥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FB0EF7-D4E4-4044-89E4-784A0B1239B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23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24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25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6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7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9DF1E8-EDA3-4FCF-B39C-170C47BA5D16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3FAE03-78A5-4D1A-B92E-9E45C7830E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93E3B-4501-49FE-B6B2-58F0F6457C75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C0690-24EC-4C4E-A402-3607C192C9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E152-CD4E-4D1A-B92F-FFA3D78173BC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E7518-3DB5-4038-91DE-7124E6F0B1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0A542-F7EB-417F-BC63-D27B19296CB2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B036C-6268-4521-A105-7D51B3074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9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Freeform 20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23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Freeform 24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Freeform 25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Freeform 26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Freeform 27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Freeform 28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Freeform 29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Freeform 30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Freeform 31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7" name="Freeform 32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8" name="Freeform 33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" name="Rectangle 34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35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36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37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38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39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88490F-692B-45C7-B10D-9A489E283A0E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9ECE89-6832-41CF-9837-349B93250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0C5E0-A0FF-4A43-AF65-4931B580CEFC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9BF59-4810-47EC-A659-6C375258C0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8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9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20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23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24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5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6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27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8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AC979-C424-422C-AD38-E51EC2AD9B24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F430F4-D2F0-4577-9D24-928D03922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FE997-81DE-48E0-94D8-20B7D545E5B5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DBCB-957C-4CEC-83CD-4528FB0E74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62758D-7027-4E5C-B898-0AC64D6298AF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6D0DE3-FA1B-4C94-8AF7-077FDF56D2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6BA08-35EA-4C4C-89DB-6EEFD575FABF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EED7-C2BB-47CB-A114-1E3DB41D0D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1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20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3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4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26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27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28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30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31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32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6B2EB3-BC79-4D5B-8ADC-55B5BE10BBB0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E936FB-8851-422C-AAB7-60DA4B019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F68A0FA-FC84-4DB1-BF3C-3EE46A56C1F9}" type="datetimeFigureOut">
              <a:rPr lang="en-US"/>
              <a:pPr>
                <a:defRPr/>
              </a:pPr>
              <a:t>3/17/2013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2CAD3FE-A93C-4624-AD6B-B0F765501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2" r:id="rId2"/>
    <p:sldLayoutId id="2147483718" r:id="rId3"/>
    <p:sldLayoutId id="2147483719" r:id="rId4"/>
    <p:sldLayoutId id="2147483720" r:id="rId5"/>
    <p:sldLayoutId id="2147483713" r:id="rId6"/>
    <p:sldLayoutId id="2147483721" r:id="rId7"/>
    <p:sldLayoutId id="2147483714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How to win team games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9600" dirty="0" smtClean="0">
                <a:solidFill>
                  <a:srgbClr val="FFC000"/>
                </a:solidFill>
              </a:rPr>
              <a:t>How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rgbClr val="FFC000"/>
                </a:solidFill>
              </a:rPr>
              <a:t>Non competitive hands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Noncompetitive auction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Noncompetitive auctions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5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19200"/>
            <a:ext cx="2819400" cy="4787900"/>
          </a:xfrm>
        </p:spPr>
        <p:txBody>
          <a:bodyPr/>
          <a:lstStyle/>
          <a:p>
            <a:pPr marL="53975" eaLnBrk="1" hangingPunct="1"/>
            <a:r>
              <a:rPr lang="en-US" smtClean="0">
                <a:sym typeface="Symbol" pitchFamily="18" charset="2"/>
              </a:rPr>
              <a:t> </a:t>
            </a:r>
            <a:endParaRPr lang="en-US" sz="1400" smtClean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When your partnership is left alone to determine its part score contract , the most important factor is safety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At matchpoints on this hand you would lean toward passing 1NT to get a higher score.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At imps you should bid 2♦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WHY?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49530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smtClean="0">
                <a:solidFill>
                  <a:schemeClr val="bg1"/>
                </a:solidFill>
              </a:rPr>
              <a:t>A10xx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</a:rPr>
              <a:t>Jxx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295400" y="4648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North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295400" y="64881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18440" name="Text Placeholder 4"/>
          <p:cNvSpPr txBox="1">
            <a:spLocks/>
          </p:cNvSpPr>
          <p:nvPr/>
        </p:nvSpPr>
        <p:spPr bwMode="auto">
          <a:xfrm>
            <a:off x="685800" y="1435100"/>
            <a:ext cx="25146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1♦</a:t>
            </a:r>
            <a:r>
              <a:rPr lang="en-US">
                <a:latin typeface="Corbel" pitchFamily="34" charset="0"/>
                <a:sym typeface="Symbol" pitchFamily="18" charset="2"/>
              </a:rPr>
              <a:t>		1</a:t>
            </a:r>
            <a:r>
              <a:rPr lang="en-US">
                <a:latin typeface="Corbel" pitchFamily="34" charset="0"/>
              </a:rPr>
              <a:t>♥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1NT		?</a:t>
            </a:r>
            <a:endParaRPr lang="en-US">
              <a:latin typeface="Corbel" pitchFamily="34" charset="0"/>
            </a:endParaRPr>
          </a:p>
        </p:txBody>
      </p:sp>
      <p:sp>
        <p:nvSpPr>
          <p:cNvPr id="10" name="Text Placeholder 4"/>
          <p:cNvSpPr txBox="1">
            <a:spLocks/>
          </p:cNvSpPr>
          <p:nvPr/>
        </p:nvSpPr>
        <p:spPr bwMode="auto">
          <a:xfrm>
            <a:off x="762000" y="2819400"/>
            <a:ext cx="2667000" cy="9207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 sz="1600" b="1">
                <a:solidFill>
                  <a:schemeClr val="bg1"/>
                </a:solidFill>
                <a:latin typeface="Corbel" pitchFamily="34" charset="0"/>
              </a:rPr>
              <a:t>One of the basic principles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 sz="1600" b="1">
                <a:solidFill>
                  <a:schemeClr val="bg1"/>
                </a:solidFill>
                <a:latin typeface="Corbel" pitchFamily="34" charset="0"/>
              </a:rPr>
              <a:t>Of IMP scored team game is to get a plus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Noncompetitive auctions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9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19200"/>
            <a:ext cx="2743200" cy="5638800"/>
          </a:xfrm>
        </p:spPr>
        <p:txBody>
          <a:bodyPr/>
          <a:lstStyle/>
          <a:p>
            <a:pPr marL="53975" eaLnBrk="1" hangingPunct="1"/>
            <a:r>
              <a:rPr lang="en-US" smtClean="0">
                <a:sym typeface="Symbol" pitchFamily="18" charset="2"/>
              </a:rPr>
              <a:t> </a:t>
            </a:r>
            <a:endParaRPr lang="en-US" sz="1400" smtClean="0">
              <a:solidFill>
                <a:srgbClr val="FFC000"/>
              </a:solidFill>
            </a:endParaRPr>
          </a:p>
        </p:txBody>
      </p:sp>
      <p:sp>
        <p:nvSpPr>
          <p:cNvPr id="19460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51181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The first hand is likely to score +90 or + 110 in ♦’s, or +120 in 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In matchpoints, the NT contract is a great success.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In IMP’s the potential difference is worth wither 0 or 1 IMP.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49530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 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smtClean="0">
                <a:solidFill>
                  <a:schemeClr val="bg1"/>
                </a:solidFill>
              </a:rPr>
              <a:t>A10xx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</a:rPr>
              <a:t>Jxx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295400" y="4114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North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295400" y="64881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19464" name="Text Placeholder 4"/>
          <p:cNvSpPr txBox="1">
            <a:spLocks/>
          </p:cNvSpPr>
          <p:nvPr/>
        </p:nvSpPr>
        <p:spPr bwMode="auto">
          <a:xfrm>
            <a:off x="685800" y="1435100"/>
            <a:ext cx="25146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1♦</a:t>
            </a:r>
            <a:r>
              <a:rPr lang="en-US">
                <a:latin typeface="Corbel" pitchFamily="34" charset="0"/>
                <a:sym typeface="Symbol" pitchFamily="18" charset="2"/>
              </a:rPr>
              <a:t>		1</a:t>
            </a:r>
            <a:r>
              <a:rPr lang="en-US">
                <a:latin typeface="Corbel" pitchFamily="34" charset="0"/>
              </a:rPr>
              <a:t>♥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1NT		?</a:t>
            </a:r>
            <a:endParaRPr lang="en-US">
              <a:latin typeface="Corbe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62000" y="2514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Symbol"/>
              <a:buChar char="ª"/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AKx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JT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</a:rPr>
              <a:t>KJxx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 Q9xx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Noncompetitive auctions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19200"/>
            <a:ext cx="2743200" cy="5638800"/>
          </a:xfrm>
        </p:spPr>
        <p:txBody>
          <a:bodyPr/>
          <a:lstStyle/>
          <a:p>
            <a:pPr marL="53975" eaLnBrk="1" hangingPunct="1"/>
            <a:r>
              <a:rPr lang="en-US" smtClean="0">
                <a:sym typeface="Symbol" pitchFamily="18" charset="2"/>
              </a:rPr>
              <a:t> </a:t>
            </a:r>
            <a:endParaRPr lang="en-US" sz="1400" smtClean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5118100"/>
          </a:xfrm>
        </p:spPr>
        <p:txBody>
          <a:bodyPr>
            <a:normAutofit/>
          </a:bodyPr>
          <a:lstStyle/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After a 1♥ response, North was unable to raise or bid </a:t>
            </a:r>
            <a:r>
              <a:rPr lang="en-US" dirty="0" smtClean="0">
                <a:sym typeface="Symbol" pitchFamily="18" charset="2"/>
              </a:rPr>
              <a:t>1</a:t>
            </a:r>
            <a:r>
              <a:rPr lang="en-US" dirty="0" smtClean="0"/>
              <a:t> , therefore he must have 4♦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Let’s consider possible hands</a:t>
            </a:r>
          </a:p>
          <a:p>
            <a:pPr marL="857250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Barring ruffs, this hand will produce 9 or 10 tricks +110 or 130 in ♦.</a:t>
            </a:r>
          </a:p>
          <a:p>
            <a:pPr marL="857250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1NT might go set .  Assume ♠split 5-3, you could have made 110 in ♦ and in NT you will lose 50. (4IMP’s)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49530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smtClean="0">
                <a:solidFill>
                  <a:schemeClr val="bg1"/>
                </a:solidFill>
              </a:rPr>
              <a:t>A10xx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</a:rPr>
              <a:t>Jxx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95400" y="4114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North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295400" y="64881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20488" name="Text Placeholder 4"/>
          <p:cNvSpPr txBox="1">
            <a:spLocks/>
          </p:cNvSpPr>
          <p:nvPr/>
        </p:nvSpPr>
        <p:spPr bwMode="auto">
          <a:xfrm>
            <a:off x="685800" y="1435100"/>
            <a:ext cx="25146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1♦</a:t>
            </a:r>
            <a:r>
              <a:rPr lang="en-US">
                <a:latin typeface="Corbel" pitchFamily="34" charset="0"/>
                <a:sym typeface="Symbol" pitchFamily="18" charset="2"/>
              </a:rPr>
              <a:t>		1</a:t>
            </a:r>
            <a:r>
              <a:rPr lang="en-US">
                <a:latin typeface="Corbel" pitchFamily="34" charset="0"/>
              </a:rPr>
              <a:t>♥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1NT		?</a:t>
            </a:r>
            <a:endParaRPr lang="en-US">
              <a:latin typeface="Corbe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8200" y="2514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Txx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KJ</a:t>
            </a:r>
            <a:r>
              <a:rPr lang="en-US" sz="2400" dirty="0" smtClean="0">
                <a:solidFill>
                  <a:schemeClr val="bg1"/>
                </a:solidFill>
              </a:rPr>
              <a:t> 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</a:t>
            </a:r>
            <a:r>
              <a:rPr lang="en-US" sz="2400" dirty="0" err="1" smtClean="0">
                <a:solidFill>
                  <a:schemeClr val="bg1"/>
                </a:solidFill>
              </a:rPr>
              <a:t>KJxxx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Noncompetitive auctions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19200"/>
            <a:ext cx="2743200" cy="5638800"/>
          </a:xfrm>
        </p:spPr>
        <p:txBody>
          <a:bodyPr/>
          <a:lstStyle/>
          <a:p>
            <a:pPr marL="53975" eaLnBrk="1" hangingPunct="1"/>
            <a:r>
              <a:rPr lang="en-US" smtClean="0">
                <a:sym typeface="Symbol" pitchFamily="18" charset="2"/>
              </a:rPr>
              <a:t> </a:t>
            </a:r>
            <a:endParaRPr lang="en-US" sz="1400" smtClean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5118100"/>
          </a:xfrm>
        </p:spPr>
        <p:txBody>
          <a:bodyPr>
            <a:normAutofit lnSpcReduction="10000"/>
          </a:bodyPr>
          <a:lstStyle/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After a 1♥ response, North was unable to raise ♥ or bid</a:t>
            </a:r>
            <a:r>
              <a:rPr lang="en-US" dirty="0" smtClean="0">
                <a:sym typeface="Symbol" pitchFamily="18" charset="2"/>
              </a:rPr>
              <a:t> </a:t>
            </a:r>
            <a:r>
              <a:rPr lang="en-US" dirty="0" smtClean="0"/>
              <a:t> 1, therefore , he must have 4♦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Let’s consider another possible hand.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This hand will  produce 120 in NT or 110 in ♦’s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Again in NT the </a:t>
            </a:r>
            <a:r>
              <a:rPr lang="en-US" dirty="0" err="1" smtClean="0"/>
              <a:t>matchpoint</a:t>
            </a:r>
            <a:r>
              <a:rPr lang="en-US" dirty="0" smtClean="0"/>
              <a:t> result is a success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IMP result is 0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49530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smtClean="0">
                <a:solidFill>
                  <a:schemeClr val="bg1"/>
                </a:solidFill>
              </a:rPr>
              <a:t>A10xx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</a:rPr>
              <a:t>Jxx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295400" y="4114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North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295400" y="64881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21512" name="Text Placeholder 4"/>
          <p:cNvSpPr txBox="1">
            <a:spLocks/>
          </p:cNvSpPr>
          <p:nvPr/>
        </p:nvSpPr>
        <p:spPr bwMode="auto">
          <a:xfrm>
            <a:off x="685800" y="1435100"/>
            <a:ext cx="25146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1♦</a:t>
            </a:r>
            <a:r>
              <a:rPr lang="en-US">
                <a:latin typeface="Corbel" pitchFamily="34" charset="0"/>
                <a:sym typeface="Symbol" pitchFamily="18" charset="2"/>
              </a:rPr>
              <a:t>		1</a:t>
            </a:r>
            <a:r>
              <a:rPr lang="en-US">
                <a:latin typeface="Corbel" pitchFamily="34" charset="0"/>
              </a:rPr>
              <a:t>♥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1NT		?</a:t>
            </a:r>
            <a:endParaRPr lang="en-US">
              <a:latin typeface="Corbe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0" y="2514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AT9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Kx</a:t>
            </a:r>
            <a:r>
              <a:rPr lang="en-US" sz="2400" dirty="0" smtClean="0">
                <a:solidFill>
                  <a:schemeClr val="bg1"/>
                </a:solidFill>
              </a:rPr>
              <a:t> 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</a:t>
            </a:r>
            <a:r>
              <a:rPr lang="en-US" sz="2400" dirty="0" err="1" smtClean="0">
                <a:solidFill>
                  <a:schemeClr val="bg1"/>
                </a:solidFill>
              </a:rPr>
              <a:t>KQJx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Noncompetitive auctions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2531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19200"/>
            <a:ext cx="2743200" cy="5638800"/>
          </a:xfrm>
        </p:spPr>
        <p:txBody>
          <a:bodyPr/>
          <a:lstStyle/>
          <a:p>
            <a:pPr marL="53975" eaLnBrk="1" hangingPunct="1"/>
            <a:r>
              <a:rPr lang="en-US" smtClean="0">
                <a:sym typeface="Symbol" pitchFamily="18" charset="2"/>
              </a:rPr>
              <a:t> </a:t>
            </a:r>
            <a:endParaRPr lang="en-US" sz="1400" smtClean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5118100"/>
          </a:xfrm>
        </p:spPr>
        <p:txBody>
          <a:bodyPr>
            <a:normAutofit fontScale="70000" lnSpcReduction="20000"/>
          </a:bodyPr>
          <a:lstStyle/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After a 1♥ response, North was unable to raise, therefore he must have 4♦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Let’s consider possible hands</a:t>
            </a:r>
          </a:p>
          <a:p>
            <a:pPr marL="690563" lvl="1" indent="-115888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a.+90 0r 110 in ♦, 120 in NT –Big winner in matchpoints.</a:t>
            </a:r>
          </a:p>
          <a:p>
            <a:pPr marL="857250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b.+110 or 130 in ♦, 1NT might go set .  Assume ♠split 5-3, you could have made 110 in ♦ and in NT you will lose 50. (4IMP’s)</a:t>
            </a:r>
          </a:p>
          <a:p>
            <a:pPr marL="857250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c.+110 in ♦, +120 in NT- the matchpoint result is won by those who bid NT. However there is no IMP difference between 110 and 120</a:t>
            </a:r>
          </a:p>
          <a:p>
            <a:pPr marL="857250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Recapping, the NT contract produced a matchpoint success on 2 of the 3 hands</a:t>
            </a:r>
          </a:p>
          <a:p>
            <a:pPr marL="857250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a. NT won 1 IMP</a:t>
            </a:r>
          </a:p>
          <a:p>
            <a:pPr marL="857250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b.NT</a:t>
            </a:r>
            <a:r>
              <a:rPr lang="en-US" dirty="0" smtClean="0"/>
              <a:t> lost 4 IMPs</a:t>
            </a:r>
          </a:p>
          <a:p>
            <a:pPr marL="857250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c. broke even on this hand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49530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smtClean="0">
                <a:solidFill>
                  <a:schemeClr val="bg1"/>
                </a:solidFill>
              </a:rPr>
              <a:t>A10xx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</a:rPr>
              <a:t>Jxx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295400" y="4114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North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295400" y="64881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22536" name="Text Placeholder 4"/>
          <p:cNvSpPr txBox="1">
            <a:spLocks/>
          </p:cNvSpPr>
          <p:nvPr/>
        </p:nvSpPr>
        <p:spPr bwMode="auto">
          <a:xfrm>
            <a:off x="685800" y="1435100"/>
            <a:ext cx="25146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1♦</a:t>
            </a:r>
            <a:r>
              <a:rPr lang="en-US">
                <a:latin typeface="Corbel" pitchFamily="34" charset="0"/>
                <a:sym typeface="Symbol" pitchFamily="18" charset="2"/>
              </a:rPr>
              <a:t>		1</a:t>
            </a:r>
            <a:r>
              <a:rPr lang="en-US">
                <a:latin typeface="Corbel" pitchFamily="34" charset="0"/>
              </a:rPr>
              <a:t>♥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1NT		?</a:t>
            </a:r>
            <a:endParaRPr lang="en-US">
              <a:latin typeface="Corbe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0" y="25908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AT9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Kx</a:t>
            </a:r>
            <a:r>
              <a:rPr lang="en-US" sz="2400" dirty="0" smtClean="0">
                <a:solidFill>
                  <a:schemeClr val="bg1"/>
                </a:solidFill>
              </a:rPr>
              <a:t> 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</a:t>
            </a:r>
            <a:r>
              <a:rPr lang="en-US" sz="2400" dirty="0" err="1" smtClean="0">
                <a:solidFill>
                  <a:schemeClr val="bg1"/>
                </a:solidFill>
              </a:rPr>
              <a:t>KQJx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Noncompetitive auctions recap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19200"/>
            <a:ext cx="2743200" cy="5638800"/>
          </a:xfrm>
        </p:spPr>
        <p:txBody>
          <a:bodyPr/>
          <a:lstStyle/>
          <a:p>
            <a:pPr marL="53975" eaLnBrk="1" hangingPunct="1"/>
            <a:r>
              <a:rPr lang="en-US" smtClean="0">
                <a:sym typeface="Symbol" pitchFamily="18" charset="2"/>
              </a:rPr>
              <a:t> </a:t>
            </a:r>
            <a:endParaRPr lang="en-US" sz="1400" smtClean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5118100"/>
          </a:xfrm>
        </p:spPr>
        <p:txBody>
          <a:bodyPr>
            <a:normAutofit lnSpcReduction="10000"/>
          </a:bodyPr>
          <a:lstStyle/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The player who bids a NT partial rather than an </a:t>
            </a:r>
            <a:r>
              <a:rPr lang="en-US" dirty="0" err="1" smtClean="0"/>
              <a:t>extablished</a:t>
            </a:r>
            <a:r>
              <a:rPr lang="en-US" dirty="0" smtClean="0"/>
              <a:t> suit fit is betting approximately 4-1 .</a:t>
            </a:r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The same odds apply to majors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a. 2♦ should be made, 2♥ is in jeopardy, if things are wrong -200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b. Best South can expect. South will still hold his trump losers to at least 1, 2♠ losers, 1♦, and 1♣.  While  it is possible to make 2♥ it is against the odds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c. South could go down 1 or 2 in ♦, or in  ♥ would probably go set  3 or4.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49530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9xx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AJxxx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</a:rPr>
              <a:t>Jxx</a:t>
            </a:r>
            <a:r>
              <a:rPr lang="en-US" sz="2400" dirty="0" smtClean="0">
                <a:solidFill>
                  <a:schemeClr val="bg1"/>
                </a:solidFill>
              </a:rPr>
              <a:t> 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</a:rPr>
              <a:t>Jx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295400" y="4114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North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295400" y="64881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23560" name="Text Placeholder 4"/>
          <p:cNvSpPr txBox="1">
            <a:spLocks/>
          </p:cNvSpPr>
          <p:nvPr/>
        </p:nvSpPr>
        <p:spPr bwMode="auto">
          <a:xfrm>
            <a:off x="838200" y="1524000"/>
            <a:ext cx="25146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1♦</a:t>
            </a:r>
            <a:r>
              <a:rPr lang="en-US">
                <a:latin typeface="Corbel" pitchFamily="34" charset="0"/>
                <a:sym typeface="Symbol" pitchFamily="18" charset="2"/>
              </a:rPr>
              <a:t>		1</a:t>
            </a:r>
            <a:r>
              <a:rPr lang="en-US">
                <a:latin typeface="Corbel" pitchFamily="34" charset="0"/>
              </a:rPr>
              <a:t>♥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2</a:t>
            </a:r>
            <a:r>
              <a:rPr lang="en-US">
                <a:latin typeface="Corbel" pitchFamily="34" charset="0"/>
              </a:rPr>
              <a:t>♣		?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	?</a:t>
            </a:r>
            <a:endParaRPr lang="en-US">
              <a:latin typeface="Corbe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0" y="2514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K9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xx</a:t>
            </a:r>
            <a:r>
              <a:rPr lang="en-US" sz="2400" dirty="0" smtClean="0">
                <a:solidFill>
                  <a:schemeClr val="bg1"/>
                </a:solidFill>
              </a:rPr>
              <a:t> 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AQTxx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</a:t>
            </a:r>
            <a:r>
              <a:rPr lang="en-US" sz="2400" dirty="0" err="1" smtClean="0">
                <a:solidFill>
                  <a:schemeClr val="bg1"/>
                </a:solidFill>
              </a:rPr>
              <a:t>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62000" y="2514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AJx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</a:t>
            </a:r>
            <a:r>
              <a:rPr lang="en-US" sz="2400" dirty="0" err="1" smtClean="0">
                <a:solidFill>
                  <a:schemeClr val="bg1"/>
                </a:solidFill>
              </a:rPr>
              <a:t>Axxxx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0" y="2514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QJx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Q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</a:t>
            </a:r>
            <a:r>
              <a:rPr lang="en-US" sz="2400" dirty="0" err="1" smtClean="0">
                <a:solidFill>
                  <a:schemeClr val="bg1"/>
                </a:solidFill>
              </a:rPr>
              <a:t>KQTxx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Why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have we spend so much time on innocuous looking hands?</a:t>
            </a:r>
          </a:p>
          <a:p>
            <a:pPr eaLnBrk="1" hangingPunct="1"/>
            <a:r>
              <a:rPr lang="en-US" smtClean="0"/>
              <a:t>To illustrate that the common matchpoint strategy  is a loosing IMP tactic.</a:t>
            </a:r>
          </a:p>
          <a:p>
            <a:pPr eaLnBrk="1" hangingPunct="1"/>
            <a:r>
              <a:rPr lang="en-US" smtClean="0"/>
              <a:t>The matchpoint player is to play hands in NT when ever possible.</a:t>
            </a:r>
          </a:p>
          <a:p>
            <a:pPr eaLnBrk="1" hangingPunct="1"/>
            <a:r>
              <a:rPr lang="en-US" smtClean="0"/>
              <a:t>In IMP’s it is exactly the reverse.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Noncompetitive auctions recap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19200"/>
            <a:ext cx="2743200" cy="5638800"/>
          </a:xfrm>
        </p:spPr>
        <p:txBody>
          <a:bodyPr/>
          <a:lstStyle/>
          <a:p>
            <a:pPr marL="53975" eaLnBrk="1" hangingPunct="1"/>
            <a:r>
              <a:rPr lang="en-US" smtClean="0">
                <a:sym typeface="Symbol" pitchFamily="18" charset="2"/>
              </a:rPr>
              <a:t> </a:t>
            </a:r>
            <a:endParaRPr lang="en-US" sz="1400" smtClean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5118100"/>
          </a:xfrm>
        </p:spPr>
        <p:txBody>
          <a:bodyPr>
            <a:normAutofit/>
          </a:bodyPr>
          <a:lstStyle/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The same concept applies to major suits.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Any temptation to rebid your ♥ suit should be suppressed. 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Your correct bid is 2 ♦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Lets look at some hands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With this hand North should be able to make 2♦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2♥ would be in jeopardy.  It could easily go for -200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49530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9xx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AJ9xx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smtClean="0">
                <a:solidFill>
                  <a:schemeClr val="bg1"/>
                </a:solidFill>
              </a:rPr>
              <a:t>J9x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295400" y="4267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North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295400" y="64881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25608" name="Text Placeholder 4"/>
          <p:cNvSpPr txBox="1">
            <a:spLocks/>
          </p:cNvSpPr>
          <p:nvPr/>
        </p:nvSpPr>
        <p:spPr bwMode="auto">
          <a:xfrm>
            <a:off x="838200" y="1524000"/>
            <a:ext cx="25146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1♦</a:t>
            </a:r>
            <a:r>
              <a:rPr lang="en-US">
                <a:latin typeface="Corbel" pitchFamily="34" charset="0"/>
                <a:sym typeface="Symbol" pitchFamily="18" charset="2"/>
              </a:rPr>
              <a:t>		1</a:t>
            </a:r>
            <a:r>
              <a:rPr lang="en-US">
                <a:latin typeface="Corbel" pitchFamily="34" charset="0"/>
              </a:rPr>
              <a:t>♥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2</a:t>
            </a:r>
            <a:r>
              <a:rPr lang="en-US">
                <a:latin typeface="Corbel" pitchFamily="34" charset="0"/>
              </a:rPr>
              <a:t>♣		?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38200" y="25908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K9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xx</a:t>
            </a:r>
            <a:r>
              <a:rPr lang="en-US" sz="2400" dirty="0" smtClean="0">
                <a:solidFill>
                  <a:schemeClr val="bg1"/>
                </a:solidFill>
              </a:rPr>
              <a:t> 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AQTxx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</a:t>
            </a:r>
            <a:r>
              <a:rPr lang="en-US" sz="2400" dirty="0" err="1" smtClean="0">
                <a:solidFill>
                  <a:schemeClr val="bg1"/>
                </a:solidFill>
              </a:rPr>
              <a:t>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Noncompetitive auctions recap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6627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19200"/>
            <a:ext cx="2743200" cy="5638800"/>
          </a:xfrm>
        </p:spPr>
        <p:txBody>
          <a:bodyPr/>
          <a:lstStyle/>
          <a:p>
            <a:pPr marL="53975" eaLnBrk="1" hangingPunct="1"/>
            <a:r>
              <a:rPr lang="en-US" smtClean="0">
                <a:sym typeface="Symbol" pitchFamily="18" charset="2"/>
              </a:rPr>
              <a:t> </a:t>
            </a:r>
            <a:endParaRPr lang="en-US" sz="1400" smtClean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5118100"/>
          </a:xfrm>
        </p:spPr>
        <p:txBody>
          <a:bodyPr>
            <a:normAutofit/>
          </a:bodyPr>
          <a:lstStyle/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The same concept applies to major suits.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This is about as good as South could expect.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North’s singleton honor is useful and the ♣J will keep opponents from shortening trumps.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Even though It is possible to make 2♥, it is very unlikely. Probably -100.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A ♦ contract will likely  produce +90 or +110.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1295400" y="4114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North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1295400" y="64881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26631" name="Text Placeholder 4"/>
          <p:cNvSpPr txBox="1">
            <a:spLocks/>
          </p:cNvSpPr>
          <p:nvPr/>
        </p:nvSpPr>
        <p:spPr bwMode="auto">
          <a:xfrm>
            <a:off x="838200" y="1524000"/>
            <a:ext cx="25146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1♦</a:t>
            </a:r>
            <a:r>
              <a:rPr lang="en-US">
                <a:latin typeface="Corbel" pitchFamily="34" charset="0"/>
                <a:sym typeface="Symbol" pitchFamily="18" charset="2"/>
              </a:rPr>
              <a:t>		1</a:t>
            </a:r>
            <a:r>
              <a:rPr lang="en-US">
                <a:latin typeface="Corbel" pitchFamily="34" charset="0"/>
              </a:rPr>
              <a:t>♥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2</a:t>
            </a:r>
            <a:r>
              <a:rPr lang="en-US">
                <a:latin typeface="Corbel" pitchFamily="34" charset="0"/>
              </a:rPr>
              <a:t>♣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	?</a:t>
            </a:r>
            <a:endParaRPr lang="en-US">
              <a:latin typeface="Corbe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0" y="2514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QJx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Q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KQTxx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62000" y="49530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9xx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AJ9xx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smtClean="0">
                <a:solidFill>
                  <a:schemeClr val="bg1"/>
                </a:solidFill>
              </a:rPr>
              <a:t>J9x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Swiss teams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Swiss team competition uses IMP scoring plus a pairing system borrowed from chess. 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Swiss teams plays a short match (6-8) boards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Results are calculated  by the use of an IMP table usually converted to  victory point scale.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Teams with similar score play each other in the next round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There are two ways to determine the winner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Won/loss record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The use of a victory point scale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Noncompetitive auctions recap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1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19200"/>
            <a:ext cx="2743200" cy="5638800"/>
          </a:xfrm>
        </p:spPr>
        <p:txBody>
          <a:bodyPr/>
          <a:lstStyle/>
          <a:p>
            <a:pPr marL="53975" eaLnBrk="1" hangingPunct="1"/>
            <a:r>
              <a:rPr lang="en-US" smtClean="0">
                <a:sym typeface="Symbol" pitchFamily="18" charset="2"/>
              </a:rPr>
              <a:t> </a:t>
            </a:r>
            <a:endParaRPr lang="en-US" sz="1400" smtClean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5118100"/>
          </a:xfrm>
        </p:spPr>
        <p:txBody>
          <a:bodyPr>
            <a:normAutofit/>
          </a:bodyPr>
          <a:lstStyle/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The same concept applies to major suits.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This hand will likely produce a minus score for either ♥  or ♦. 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 Early trump leads might even give you a -200 in ♦ . 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dirty="0" smtClean="0"/>
              <a:t>♥’s is </a:t>
            </a:r>
            <a:r>
              <a:rPr lang="en-US" smtClean="0"/>
              <a:t>much worse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295400" y="4114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North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1295400" y="64881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27655" name="Text Placeholder 4"/>
          <p:cNvSpPr txBox="1">
            <a:spLocks/>
          </p:cNvSpPr>
          <p:nvPr/>
        </p:nvSpPr>
        <p:spPr bwMode="auto">
          <a:xfrm>
            <a:off x="838200" y="1524000"/>
            <a:ext cx="25146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1♦</a:t>
            </a:r>
            <a:r>
              <a:rPr lang="en-US">
                <a:latin typeface="Corbel" pitchFamily="34" charset="0"/>
                <a:sym typeface="Symbol" pitchFamily="18" charset="2"/>
              </a:rPr>
              <a:t>		1</a:t>
            </a:r>
            <a:r>
              <a:rPr lang="en-US">
                <a:latin typeface="Corbel" pitchFamily="34" charset="0"/>
              </a:rPr>
              <a:t>♥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2</a:t>
            </a:r>
            <a:r>
              <a:rPr lang="en-US">
                <a:latin typeface="Corbel" pitchFamily="34" charset="0"/>
              </a:rPr>
              <a:t>♣	</a:t>
            </a:r>
            <a:r>
              <a:rPr lang="en-US">
                <a:latin typeface="Corbel" pitchFamily="34" charset="0"/>
                <a:sym typeface="Symbol" pitchFamily="18" charset="2"/>
              </a:rPr>
              <a:t>	?</a:t>
            </a:r>
            <a:endParaRPr lang="en-US">
              <a:latin typeface="Corbe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8200" y="2514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AJ8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</a:t>
            </a:r>
            <a:r>
              <a:rPr lang="en-US" sz="2400" dirty="0" err="1" smtClean="0">
                <a:solidFill>
                  <a:schemeClr val="bg1"/>
                </a:solidFill>
              </a:rPr>
              <a:t>Axxxx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38200" y="48768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9xx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AJ9xx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smtClean="0">
                <a:solidFill>
                  <a:schemeClr val="bg1"/>
                </a:solidFill>
              </a:rPr>
              <a:t>J9x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Using standard or 2/1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You know from the bidding partner has 9 cards in the red suits, this hand is likely to be a misfit.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Partner is likely to have at most 2</a:t>
            </a:r>
            <a:r>
              <a:rPr lang="en-US" dirty="0" smtClean="0">
                <a:sym typeface="Symbol" pitchFamily="18" charset="2"/>
              </a:rPr>
              <a:t> so do not rebid spades.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ym typeface="Symbol" pitchFamily="18" charset="2"/>
              </a:rPr>
              <a:t>Your hand is not strong enough to bid 2NT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ym typeface="Symbol" pitchFamily="18" charset="2"/>
              </a:rPr>
              <a:t>Bid 2</a:t>
            </a:r>
            <a:r>
              <a:rPr lang="en-US" dirty="0" smtClean="0"/>
              <a:t>♥</a:t>
            </a:r>
            <a:endParaRPr lang="en-US" dirty="0"/>
          </a:p>
        </p:txBody>
      </p:sp>
      <p:sp>
        <p:nvSpPr>
          <p:cNvPr id="28676" name="Text Placeholder 4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1200150"/>
          </a:xfrm>
        </p:spPr>
        <p:txBody>
          <a:bodyPr>
            <a:spAutoFit/>
          </a:bodyPr>
          <a:lstStyle/>
          <a:p>
            <a:pPr marL="53975">
              <a:tabLst>
                <a:tab pos="114300" algn="l"/>
                <a:tab pos="627063" algn="l"/>
                <a:tab pos="1254125" algn="l"/>
              </a:tabLst>
            </a:pPr>
            <a:r>
              <a:rPr lang="en-US" smtClean="0"/>
              <a:t>W	N	E	S		</a:t>
            </a:r>
            <a:r>
              <a:rPr lang="en-US" smtClean="0">
                <a:sym typeface="Symbol" pitchFamily="18" charset="2"/>
              </a:rPr>
              <a:t>		P	P	1</a:t>
            </a:r>
            <a:r>
              <a:rPr lang="en-US" smtClean="0"/>
              <a:t>♥		1</a:t>
            </a:r>
            <a:r>
              <a:rPr lang="en-US" smtClean="0">
                <a:sym typeface="Symbol" pitchFamily="18" charset="2"/>
              </a:rPr>
              <a:t> 		2		?</a:t>
            </a:r>
            <a:endParaRPr 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28194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AQxxx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x</a:t>
            </a:r>
            <a:r>
              <a:rPr lang="en-US" sz="2400" dirty="0" smtClean="0">
                <a:solidFill>
                  <a:schemeClr val="bg1"/>
                </a:solidFill>
              </a:rPr>
              <a:t>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Q98x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447800" y="4419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28679" name="Text Placeholder 4"/>
          <p:cNvSpPr txBox="1">
            <a:spLocks/>
          </p:cNvSpPr>
          <p:nvPr/>
        </p:nvSpPr>
        <p:spPr bwMode="auto">
          <a:xfrm>
            <a:off x="609600" y="4876800"/>
            <a:ext cx="2667000" cy="1077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 sz="1600" b="1">
                <a:solidFill>
                  <a:schemeClr val="bg1"/>
                </a:solidFill>
                <a:latin typeface="Corbel" pitchFamily="34" charset="0"/>
              </a:rPr>
              <a:t>One of the basic principles is when a misfit is discovered  - get out as quickly as possible!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Using standard or 2/1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715000" cy="4572000"/>
          </a:xfrm>
        </p:spPr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You know from the bidding partner has an opening and a ♥ suit.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 1</a:t>
            </a:r>
            <a:r>
              <a:rPr lang="en-US" dirty="0" smtClean="0">
                <a:sym typeface="Symbol" pitchFamily="18" charset="2"/>
              </a:rPr>
              <a:t> bid would be a mistake because you would find yourself without a convenient bid. If you bid 1 first, if partner bids 2</a:t>
            </a:r>
            <a:r>
              <a:rPr lang="en-US" dirty="0" smtClean="0"/>
              <a:t>♣ </a:t>
            </a:r>
            <a:r>
              <a:rPr lang="en-US" dirty="0" smtClean="0">
                <a:sym typeface="Symbol" pitchFamily="18" charset="2"/>
              </a:rPr>
              <a:t>or 2</a:t>
            </a:r>
            <a:r>
              <a:rPr lang="en-US" dirty="0" smtClean="0"/>
              <a:t>♦, 2♥ would not describe your  hand.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ym typeface="Symbol" pitchFamily="18" charset="2"/>
              </a:rPr>
              <a:t>Bid 2</a:t>
            </a:r>
            <a:r>
              <a:rPr lang="en-US" dirty="0" smtClean="0"/>
              <a:t>♥ first</a:t>
            </a:r>
            <a:endParaRPr lang="en-US" dirty="0" smtClean="0">
              <a:sym typeface="Symbol" pitchFamily="18" charset="2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  <p:sp>
        <p:nvSpPr>
          <p:cNvPr id="29700" name="Text Placeholder 4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1200150"/>
          </a:xfrm>
        </p:spPr>
        <p:txBody>
          <a:bodyPr>
            <a:spAutoFit/>
          </a:bodyPr>
          <a:lstStyle/>
          <a:p>
            <a:pPr marL="53975">
              <a:tabLst>
                <a:tab pos="114300" algn="l"/>
                <a:tab pos="627063" algn="l"/>
                <a:tab pos="1254125" algn="l"/>
              </a:tabLst>
            </a:pPr>
            <a:r>
              <a:rPr lang="en-US" smtClean="0"/>
              <a:t>W	N	E	S		</a:t>
            </a:r>
            <a:r>
              <a:rPr lang="en-US" smtClean="0">
                <a:sym typeface="Symbol" pitchFamily="18" charset="2"/>
              </a:rPr>
              <a:t>		P	P	1</a:t>
            </a:r>
            <a:r>
              <a:rPr lang="en-US" smtClean="0"/>
              <a:t>♥		</a:t>
            </a:r>
            <a:r>
              <a:rPr lang="en-US" smtClean="0">
                <a:sym typeface="Symbol" pitchFamily="18" charset="2"/>
              </a:rPr>
              <a:t>	</a:t>
            </a:r>
            <a:endParaRPr 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2895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Q98x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r>
              <a:rPr lang="en-US" sz="2400" dirty="0" err="1" smtClean="0">
                <a:solidFill>
                  <a:schemeClr val="bg1"/>
                </a:solidFill>
              </a:rPr>
              <a:t>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1447800" y="4419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29703" name="Text Placeholder 4"/>
          <p:cNvSpPr txBox="1">
            <a:spLocks/>
          </p:cNvSpPr>
          <p:nvPr/>
        </p:nvSpPr>
        <p:spPr bwMode="auto">
          <a:xfrm>
            <a:off x="685800" y="1447800"/>
            <a:ext cx="251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</a:t>
            </a:r>
            <a:r>
              <a:rPr lang="en-US">
                <a:latin typeface="Corbel" pitchFamily="34" charset="0"/>
                <a:sym typeface="Symbol" pitchFamily="18" charset="2"/>
              </a:rPr>
              <a:t>		P	P	1</a:t>
            </a:r>
            <a:r>
              <a:rPr lang="en-US">
                <a:latin typeface="Corbel" pitchFamily="34" charset="0"/>
              </a:rPr>
              <a:t>♥		</a:t>
            </a:r>
            <a:r>
              <a:rPr lang="en-US">
                <a:latin typeface="Corbel" pitchFamily="34" charset="0"/>
                <a:sym typeface="Symbol" pitchFamily="18" charset="2"/>
              </a:rPr>
              <a:t>?</a:t>
            </a:r>
            <a:endParaRPr lang="en-US">
              <a:latin typeface="Corbel" pitchFamily="34" charset="0"/>
            </a:endParaRPr>
          </a:p>
        </p:txBody>
      </p:sp>
      <p:sp>
        <p:nvSpPr>
          <p:cNvPr id="29704" name="Text Placeholder 4"/>
          <p:cNvSpPr txBox="1">
            <a:spLocks/>
          </p:cNvSpPr>
          <p:nvPr/>
        </p:nvSpPr>
        <p:spPr bwMode="auto">
          <a:xfrm>
            <a:off x="609600" y="4876800"/>
            <a:ext cx="2667000" cy="1077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 sz="1600" b="1">
                <a:solidFill>
                  <a:schemeClr val="bg1"/>
                </a:solidFill>
                <a:latin typeface="Corbel" pitchFamily="34" charset="0"/>
              </a:rPr>
              <a:t>One of the basic principles is when a misfit is discovered ..get out as quickly as possible!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Using standard or 2/1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23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715000" cy="4572000"/>
          </a:xfrm>
        </p:spPr>
        <p:txBody>
          <a:bodyPr/>
          <a:lstStyle/>
          <a:p>
            <a:pPr eaLnBrk="1" hangingPunct="1"/>
            <a:r>
              <a:rPr lang="en-US" smtClean="0"/>
              <a:t>Even though your partner has at least 9 cards in the red suits and is probably short in </a:t>
            </a:r>
            <a:r>
              <a:rPr lang="en-US" smtClean="0">
                <a:sym typeface="Symbol" pitchFamily="18" charset="2"/>
              </a:rPr>
              <a:t> your hand is much more valuable in .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You are much more likely to get a  plus in .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Rebid 2</a:t>
            </a:r>
          </a:p>
          <a:p>
            <a:pPr eaLnBrk="1" hangingPunct="1"/>
            <a:endParaRPr lang="en-US" smtClean="0"/>
          </a:p>
        </p:txBody>
      </p:sp>
      <p:sp>
        <p:nvSpPr>
          <p:cNvPr id="30724" name="Text Placeholder 4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1290638"/>
          </a:xfrm>
        </p:spPr>
        <p:txBody>
          <a:bodyPr>
            <a:spAutoFit/>
          </a:bodyPr>
          <a:lstStyle/>
          <a:p>
            <a:pPr marL="53975">
              <a:tabLst>
                <a:tab pos="114300" algn="l"/>
                <a:tab pos="627063" algn="l"/>
                <a:tab pos="1254125" algn="l"/>
              </a:tabLst>
            </a:pPr>
            <a:r>
              <a:rPr lang="en-US" smtClean="0"/>
              <a:t>W	N	E	S		</a:t>
            </a:r>
            <a:r>
              <a:rPr lang="en-US" smtClean="0">
                <a:sym typeface="Symbol" pitchFamily="18" charset="2"/>
              </a:rPr>
              <a:t>		P	P	1</a:t>
            </a:r>
            <a:r>
              <a:rPr lang="en-US" smtClean="0"/>
              <a:t>♥		</a:t>
            </a:r>
            <a:r>
              <a:rPr lang="en-US" smtClean="0">
                <a:sym typeface="Symbol" pitchFamily="18" charset="2"/>
              </a:rPr>
              <a:t>1</a:t>
            </a:r>
            <a:endParaRPr lang="en-US" smtClean="0"/>
          </a:p>
          <a:p>
            <a:pPr marL="53975">
              <a:tabLst>
                <a:tab pos="114300" algn="l"/>
                <a:tab pos="627063" algn="l"/>
                <a:tab pos="1254125" algn="l"/>
              </a:tabLst>
            </a:pPr>
            <a:r>
              <a:rPr lang="en-US" smtClean="0">
                <a:sym typeface="Symbol" pitchFamily="18" charset="2"/>
              </a:rPr>
              <a:t>	P	2</a:t>
            </a:r>
            <a:r>
              <a:rPr lang="en-US" smtClean="0"/>
              <a:t>♦ 	</a:t>
            </a:r>
            <a:r>
              <a:rPr lang="en-US" smtClean="0">
                <a:sym typeface="Symbol" pitchFamily="18" charset="2"/>
              </a:rPr>
              <a:t>	?</a:t>
            </a:r>
            <a:endParaRPr 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2895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QJT98x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xxx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1447800" y="4419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30727" name="Text Placeholder 4"/>
          <p:cNvSpPr txBox="1">
            <a:spLocks/>
          </p:cNvSpPr>
          <p:nvPr/>
        </p:nvSpPr>
        <p:spPr bwMode="auto">
          <a:xfrm>
            <a:off x="685800" y="1447800"/>
            <a:ext cx="25146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</a:t>
            </a:r>
            <a:r>
              <a:rPr lang="en-US">
                <a:latin typeface="Corbel" pitchFamily="34" charset="0"/>
                <a:sym typeface="Symbol" pitchFamily="18" charset="2"/>
              </a:rPr>
              <a:t>		P	P	1</a:t>
            </a:r>
            <a:r>
              <a:rPr lang="en-US">
                <a:latin typeface="Corbel" pitchFamily="34" charset="0"/>
              </a:rPr>
              <a:t>♥		</a:t>
            </a:r>
            <a:r>
              <a:rPr lang="en-US">
                <a:latin typeface="Corbel" pitchFamily="34" charset="0"/>
                <a:sym typeface="Symbol" pitchFamily="18" charset="2"/>
              </a:rPr>
              <a:t>1</a:t>
            </a:r>
            <a:endParaRPr lang="en-US">
              <a:latin typeface="Corbel" pitchFamily="34" charset="0"/>
            </a:endParaRP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2</a:t>
            </a:r>
            <a:r>
              <a:rPr lang="en-US">
                <a:latin typeface="Corbel" pitchFamily="34" charset="0"/>
              </a:rPr>
              <a:t>♦ 	</a:t>
            </a:r>
            <a:r>
              <a:rPr lang="en-US">
                <a:latin typeface="Corbel" pitchFamily="34" charset="0"/>
                <a:sym typeface="Symbol" pitchFamily="18" charset="2"/>
              </a:rPr>
              <a:t>	?</a:t>
            </a:r>
            <a:endParaRPr lang="en-US">
              <a:latin typeface="Corbel" pitchFamily="34" charset="0"/>
            </a:endParaRPr>
          </a:p>
        </p:txBody>
      </p:sp>
      <p:sp>
        <p:nvSpPr>
          <p:cNvPr id="30728" name="Text Placeholder 4"/>
          <p:cNvSpPr txBox="1">
            <a:spLocks/>
          </p:cNvSpPr>
          <p:nvPr/>
        </p:nvSpPr>
        <p:spPr bwMode="auto">
          <a:xfrm>
            <a:off x="609600" y="4876800"/>
            <a:ext cx="2667000" cy="13239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 sz="1600" b="1">
                <a:solidFill>
                  <a:schemeClr val="bg1"/>
                </a:solidFill>
                <a:latin typeface="Corbel" pitchFamily="34" charset="0"/>
              </a:rPr>
              <a:t>The decision of weather or not to rebid your suit revolves  around the texture  and length of your suit.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Using standard or 2/1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715000" cy="4572000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You partner has a hand with 15-17 points and no singleton or void. 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Played in NT your hand is hopeless. 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If partner is lucky enough to hold a 4 card suit other than ♣, you have found an 8 card fit.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Bid 2♣-</a:t>
            </a:r>
            <a:r>
              <a:rPr lang="en-US" dirty="0" err="1" smtClean="0"/>
              <a:t>Stayman</a:t>
            </a:r>
            <a:endParaRPr lang="en-US" dirty="0"/>
          </a:p>
        </p:txBody>
      </p:sp>
      <p:sp>
        <p:nvSpPr>
          <p:cNvPr id="31748" name="Text Placeholder 4"/>
          <p:cNvSpPr>
            <a:spLocks noGrp="1"/>
          </p:cNvSpPr>
          <p:nvPr>
            <p:ph type="body" idx="2"/>
          </p:nvPr>
        </p:nvSpPr>
        <p:spPr>
          <a:xfrm>
            <a:off x="685800" y="1295400"/>
            <a:ext cx="2514600" cy="923925"/>
          </a:xfrm>
        </p:spPr>
        <p:txBody>
          <a:bodyPr>
            <a:spAutoFit/>
          </a:bodyPr>
          <a:lstStyle/>
          <a:p>
            <a:pPr marL="53975">
              <a:tabLst>
                <a:tab pos="114300" algn="l"/>
                <a:tab pos="627063" algn="l"/>
                <a:tab pos="1254125" algn="l"/>
              </a:tabLst>
            </a:pPr>
            <a:r>
              <a:rPr lang="en-US" smtClean="0"/>
              <a:t>W	N	E	S		</a:t>
            </a:r>
            <a:r>
              <a:rPr lang="en-US" smtClean="0">
                <a:sym typeface="Symbol" pitchFamily="18" charset="2"/>
              </a:rPr>
              <a:t>		P	P	1NT</a:t>
            </a:r>
            <a:r>
              <a:rPr lang="en-US" smtClean="0"/>
              <a:t>		</a:t>
            </a:r>
            <a:r>
              <a:rPr lang="en-US" smtClean="0">
                <a:sym typeface="Symbol" pitchFamily="18" charset="2"/>
              </a:rPr>
              <a:t>?</a:t>
            </a:r>
            <a:endParaRPr 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2895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98xx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J9x</a:t>
            </a:r>
            <a:r>
              <a:rPr lang="en-US" sz="2400" dirty="0" smtClean="0">
                <a:solidFill>
                  <a:schemeClr val="bg1"/>
                </a:solidFill>
              </a:rPr>
              <a:t>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1447800" y="4419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31751" name="Text Placeholder 4"/>
          <p:cNvSpPr txBox="1">
            <a:spLocks/>
          </p:cNvSpPr>
          <p:nvPr/>
        </p:nvSpPr>
        <p:spPr bwMode="auto">
          <a:xfrm>
            <a:off x="609600" y="4876800"/>
            <a:ext cx="2667000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 sz="1600" b="1">
                <a:solidFill>
                  <a:schemeClr val="bg1"/>
                </a:solidFill>
                <a:latin typeface="Corbel" pitchFamily="34" charset="0"/>
              </a:rPr>
              <a:t>Your best chance for a plus score is two of a suit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Using standard or 2/1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2771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715000" cy="4572000"/>
          </a:xfrm>
        </p:spPr>
        <p:txBody>
          <a:bodyPr/>
          <a:lstStyle/>
          <a:p>
            <a:pPr eaLnBrk="1" hangingPunct="1"/>
            <a:r>
              <a:rPr lang="en-US" smtClean="0"/>
              <a:t>In each  of the following hands, the recurring theme was getting a plus score. </a:t>
            </a:r>
          </a:p>
          <a:p>
            <a:pPr eaLnBrk="1" hangingPunct="1"/>
            <a:r>
              <a:rPr lang="en-US" smtClean="0"/>
              <a:t>The hands were an economical  auction coupled with safety.</a:t>
            </a:r>
          </a:p>
          <a:p>
            <a:pPr eaLnBrk="1" hangingPunct="1"/>
            <a:r>
              <a:rPr lang="en-US" smtClean="0"/>
              <a:t>A plus is better than a minus.  </a:t>
            </a:r>
          </a:p>
        </p:txBody>
      </p:sp>
      <p:sp>
        <p:nvSpPr>
          <p:cNvPr id="32772" name="Text Placeholder 4"/>
          <p:cNvSpPr txBox="1">
            <a:spLocks/>
          </p:cNvSpPr>
          <p:nvPr/>
        </p:nvSpPr>
        <p:spPr bwMode="auto">
          <a:xfrm>
            <a:off x="533400" y="2057400"/>
            <a:ext cx="2514600" cy="18161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 sz="1600" b="1">
                <a:solidFill>
                  <a:schemeClr val="bg1"/>
                </a:solidFill>
                <a:latin typeface="Corbel" pitchFamily="34" charset="0"/>
              </a:rPr>
              <a:t>The cardinal rule of partscore bidding in IMP’s is to arrive at a comfortable makeable contract without worrying about trick score</a:t>
            </a:r>
          </a:p>
        </p:txBody>
      </p:sp>
      <p:sp>
        <p:nvSpPr>
          <p:cNvPr id="32773" name="Text Placeholder 7"/>
          <p:cNvSpPr>
            <a:spLocks noGrp="1"/>
          </p:cNvSpPr>
          <p:nvPr>
            <p:ph type="body" idx="2"/>
          </p:nvPr>
        </p:nvSpPr>
        <p:spPr>
          <a:xfrm>
            <a:off x="533400" y="1295400"/>
            <a:ext cx="2514600" cy="838200"/>
          </a:xfrm>
        </p:spPr>
        <p:txBody>
          <a:bodyPr/>
          <a:lstStyle/>
          <a:p>
            <a:pPr marL="53975" eaLnBrk="1" hangingPunct="1"/>
            <a:r>
              <a:rPr lang="en-US" smtClean="0"/>
              <a:t>Cardinal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Light opening bids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At IMP’s, light opening bids contain conflicting elements.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You might get into trouble if partner thinks your hand is better than it is. 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You do not want to pass out a hand than you  could go plus.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You might want to direct the lead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Problem is 2 fold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When do you open a subminimum hand?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How do you tell partner your hand is light?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Light opening bids (3</a:t>
            </a:r>
            <a:r>
              <a:rPr lang="en-US" baseline="30000" dirty="0" smtClean="0">
                <a:solidFill>
                  <a:schemeClr val="tx2">
                    <a:satMod val="20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seat)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715000" cy="4572000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 conservative criteria for light opening bids  are 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Control of at least 1 major  suit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2 defensive tricks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first hand should be opened </a:t>
            </a:r>
            <a:r>
              <a:rPr lang="en-US" dirty="0" smtClean="0">
                <a:sym typeface="Symbol" pitchFamily="18" charset="2"/>
              </a:rPr>
              <a:t>1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ym typeface="Symbol" pitchFamily="18" charset="2"/>
              </a:rPr>
              <a:t>The second hand should not be opened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sym typeface="Symbol" pitchFamily="18" charset="2"/>
              </a:rPr>
              <a:t>If you open, the opponents have an easier time with an overcall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sym typeface="Symbol" pitchFamily="18" charset="2"/>
              </a:rPr>
              <a:t>The hand my be passed out</a:t>
            </a: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996696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4820" name="Text Placeholder 4"/>
          <p:cNvSpPr>
            <a:spLocks noGrp="1"/>
          </p:cNvSpPr>
          <p:nvPr>
            <p:ph type="body" idx="2"/>
          </p:nvPr>
        </p:nvSpPr>
        <p:spPr>
          <a:xfrm>
            <a:off x="685800" y="1295400"/>
            <a:ext cx="2514600" cy="646113"/>
          </a:xfrm>
        </p:spPr>
        <p:txBody>
          <a:bodyPr>
            <a:spAutoFit/>
          </a:bodyPr>
          <a:lstStyle/>
          <a:p>
            <a:pPr marL="53975">
              <a:tabLst>
                <a:tab pos="114300" algn="l"/>
                <a:tab pos="627063" algn="l"/>
                <a:tab pos="1254125" algn="l"/>
              </a:tabLst>
            </a:pPr>
            <a:r>
              <a:rPr lang="en-US" smtClean="0"/>
              <a:t>W	N	E	S	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2514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AQTxx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KJx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 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14400" y="43434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xx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KJx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AQTxx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Light opening bids (3</a:t>
            </a:r>
            <a:r>
              <a:rPr lang="en-US" baseline="30000" dirty="0" smtClean="0">
                <a:solidFill>
                  <a:schemeClr val="tx2">
                    <a:satMod val="20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seat)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715000" cy="4572000"/>
          </a:xfrm>
        </p:spPr>
        <p:txBody>
          <a:bodyPr>
            <a:normAutofit fontScale="850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reason for major suit control is strategic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reason for 2 defensive tricks is tactical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You open the first hand </a:t>
            </a:r>
            <a:r>
              <a:rPr lang="en-US" dirty="0" smtClean="0">
                <a:sym typeface="Symbol" pitchFamily="18" charset="2"/>
              </a:rPr>
              <a:t>1</a:t>
            </a:r>
            <a:r>
              <a:rPr lang="en-US" dirty="0" smtClean="0"/>
              <a:t>♥ and the opponents to 3</a:t>
            </a:r>
            <a:r>
              <a:rPr lang="en-US" dirty="0" smtClean="0">
                <a:sym typeface="Symbol" pitchFamily="18" charset="2"/>
              </a:rPr>
              <a:t> and partner doubles.  You have </a:t>
            </a:r>
            <a:r>
              <a:rPr lang="en-US" dirty="0" err="1" smtClean="0">
                <a:sym typeface="Symbol" pitchFamily="18" charset="2"/>
              </a:rPr>
              <a:t>moderatly</a:t>
            </a:r>
            <a:r>
              <a:rPr lang="en-US" dirty="0" smtClean="0">
                <a:sym typeface="Symbol" pitchFamily="18" charset="2"/>
              </a:rPr>
              <a:t> good defensive values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ym typeface="Symbol" pitchFamily="18" charset="2"/>
              </a:rPr>
              <a:t>The second hand does not have good defensive values and should not be opened.</a:t>
            </a: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996696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sp>
        <p:nvSpPr>
          <p:cNvPr id="35844" name="Text Placeholder 4"/>
          <p:cNvSpPr>
            <a:spLocks noGrp="1"/>
          </p:cNvSpPr>
          <p:nvPr>
            <p:ph type="body" idx="2"/>
          </p:nvPr>
        </p:nvSpPr>
        <p:spPr>
          <a:xfrm>
            <a:off x="685800" y="1295400"/>
            <a:ext cx="2514600" cy="646113"/>
          </a:xfrm>
        </p:spPr>
        <p:txBody>
          <a:bodyPr>
            <a:spAutoFit/>
          </a:bodyPr>
          <a:lstStyle/>
          <a:p>
            <a:pPr marL="53975">
              <a:tabLst>
                <a:tab pos="114300" algn="l"/>
                <a:tab pos="627063" algn="l"/>
                <a:tab pos="1254125" algn="l"/>
              </a:tabLst>
            </a:pPr>
            <a:r>
              <a:rPr lang="en-US" smtClean="0"/>
              <a:t>W	N	E	S	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2514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AKxxx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Kxxx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38200" y="43434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QJTxx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KQJx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Light opening bids (3</a:t>
            </a:r>
            <a:r>
              <a:rPr lang="en-US" baseline="30000" dirty="0" smtClean="0">
                <a:solidFill>
                  <a:schemeClr val="tx2">
                    <a:satMod val="20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seat)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867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53975" eaLnBrk="1" hangingPunct="1"/>
            <a:endParaRPr lang="en-US" smtClean="0"/>
          </a:p>
          <a:p>
            <a:pPr marL="53975" eaLnBrk="1" hangingPunct="1"/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With control of the</a:t>
            </a:r>
            <a:r>
              <a:rPr lang="en-US" dirty="0" smtClean="0">
                <a:sym typeface="Symbol" pitchFamily="18" charset="2"/>
              </a:rPr>
              <a:t>  and 2 Aces you can stand to be raised to the 3 level or defend with 2 aces.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ym typeface="Symbol" pitchFamily="18" charset="2"/>
              </a:rPr>
              <a:t>Open 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ym typeface="Symbol" pitchFamily="18" charset="2"/>
              </a:rPr>
              <a:t>On this hand, you do have 2 quick tricks but you do not have control of a major.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ym typeface="Symbol" pitchFamily="18" charset="2"/>
              </a:rPr>
              <a:t>This hand may be passed out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ym typeface="Symbol" pitchFamily="18" charset="2"/>
              </a:rPr>
              <a:t>Pass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16002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QJxxx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Ax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 xxx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46482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 Ax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xxx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KQxxx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 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Qxx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Knockouts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Knockout matches are usually in the range of 24  to 64 boards </a:t>
            </a:r>
          </a:p>
          <a:p>
            <a:pPr eaLnBrk="1" hangingPunct="1"/>
            <a:r>
              <a:rPr lang="en-US" smtClean="0"/>
              <a:t>Sometimes  a round robin has fewer boards and is broken into halves with usually the top two teams advancing to the next round</a:t>
            </a:r>
          </a:p>
          <a:p>
            <a:pPr eaLnBrk="1" hangingPunct="1"/>
            <a:r>
              <a:rPr lang="en-US" smtClean="0"/>
              <a:t>Knockout teams are scored on the basis of win-loss with the loosing team  being eliminated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Light opening bids (3</a:t>
            </a:r>
            <a:r>
              <a:rPr lang="en-US" baseline="30000" dirty="0" smtClean="0">
                <a:solidFill>
                  <a:schemeClr val="tx2">
                    <a:satMod val="20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seat)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7891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53975" eaLnBrk="1" hangingPunct="1"/>
            <a:endParaRPr lang="en-US" smtClean="0"/>
          </a:p>
          <a:p>
            <a:pPr marL="53975" eaLnBrk="1" hangingPunct="1"/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715000" cy="4572000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Your shortness in </a:t>
            </a:r>
            <a:r>
              <a:rPr lang="en-US" dirty="0" smtClean="0">
                <a:sym typeface="Symbol" pitchFamily="18" charset="2"/>
              </a:rPr>
              <a:t> is not a plus, however you do have 5</a:t>
            </a:r>
            <a:r>
              <a:rPr lang="en-US" dirty="0" smtClean="0"/>
              <a:t> ♥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ym typeface="Symbol" pitchFamily="18" charset="2"/>
              </a:rPr>
              <a:t>You have 11 HCP and a doubleton club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ym typeface="Symbol" pitchFamily="18" charset="2"/>
              </a:rPr>
              <a:t>Open 1</a:t>
            </a:r>
            <a:r>
              <a:rPr lang="en-US" dirty="0" smtClean="0"/>
              <a:t> ♥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You d0 not have a major suit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Pass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If you are  down after half-time, a non </a:t>
            </a:r>
            <a:r>
              <a:rPr lang="en-US" dirty="0" err="1" smtClean="0"/>
              <a:t>vunerable</a:t>
            </a:r>
            <a:r>
              <a:rPr lang="en-US" dirty="0" smtClean="0"/>
              <a:t> 3♣ bid will create action.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16002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KQ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Qxxx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 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46482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xx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AJ9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KQJxxx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Light opening bids (3</a:t>
            </a:r>
            <a:r>
              <a:rPr lang="en-US" baseline="30000" dirty="0" smtClean="0">
                <a:solidFill>
                  <a:schemeClr val="tx2">
                    <a:satMod val="20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seat)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8915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53975" eaLnBrk="1" hangingPunct="1"/>
            <a:endParaRPr lang="en-US" smtClean="0"/>
          </a:p>
          <a:p>
            <a:pPr marL="53975" eaLnBrk="1" hangingPunct="1"/>
            <a:endParaRPr lang="en-US" smtClean="0"/>
          </a:p>
        </p:txBody>
      </p:sp>
      <p:sp>
        <p:nvSpPr>
          <p:cNvPr id="38916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715000" cy="4572000"/>
          </a:xfrm>
        </p:spPr>
        <p:txBody>
          <a:bodyPr/>
          <a:lstStyle/>
          <a:p>
            <a:pPr eaLnBrk="1" hangingPunct="1"/>
            <a:r>
              <a:rPr lang="en-US" smtClean="0"/>
              <a:t>Despite holding only 11 HCP, possession of spade length and 2 quick tricks makes this almost automatic</a:t>
            </a:r>
          </a:p>
          <a:p>
            <a:pPr eaLnBrk="1" hangingPunct="1"/>
            <a:r>
              <a:rPr lang="en-US" smtClean="0"/>
              <a:t>Open 1</a:t>
            </a:r>
            <a:r>
              <a:rPr lang="en-US" smtClean="0">
                <a:sym typeface="Symbol" pitchFamily="18" charset="2"/>
              </a:rPr>
              <a:t>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16002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AJxxx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AJx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xxx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Responses to light opening bids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9939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53975" eaLnBrk="1" hangingPunct="1"/>
            <a:endParaRPr lang="en-US" smtClean="0"/>
          </a:p>
          <a:p>
            <a:pPr marL="53975" eaLnBrk="1" hangingPunct="1"/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76600" y="1371600"/>
            <a:ext cx="5867400" cy="4572000"/>
          </a:xfrm>
        </p:spPr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If you  have opened light, the easiest way to convey your lack of strength is to pass natural bid.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If you open this hand, your safest course is to pass any bid.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As a responder South, should show your 3 card  support as quickly as possible.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It has mild preemptive value also.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Do not bid 1</a:t>
            </a:r>
            <a:r>
              <a:rPr lang="en-US" dirty="0" smtClean="0">
                <a:sym typeface="Symbol" pitchFamily="18" charset="2"/>
              </a:rPr>
              <a:t> with this hand</a:t>
            </a: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27432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xx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KQJT9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38200" y="48768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KQJx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xxx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Qxxx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 xxx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9943" name="Text Placeholder 4"/>
          <p:cNvSpPr txBox="1">
            <a:spLocks/>
          </p:cNvSpPr>
          <p:nvPr/>
        </p:nvSpPr>
        <p:spPr bwMode="auto">
          <a:xfrm>
            <a:off x="533400" y="1295400"/>
            <a:ext cx="251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</a:t>
            </a:r>
            <a:r>
              <a:rPr lang="en-US">
                <a:latin typeface="Corbel" pitchFamily="34" charset="0"/>
                <a:sym typeface="Symbol" pitchFamily="18" charset="2"/>
              </a:rPr>
              <a:t>		P	P	1</a:t>
            </a:r>
            <a:r>
              <a:rPr lang="en-US">
                <a:latin typeface="Corbel" pitchFamily="34" charset="0"/>
              </a:rPr>
              <a:t>♥		</a:t>
            </a:r>
            <a:r>
              <a:rPr lang="en-US">
                <a:latin typeface="Corbel" pitchFamily="34" charset="0"/>
                <a:sym typeface="Symbol" pitchFamily="18" charset="2"/>
              </a:rPr>
              <a:t>1</a:t>
            </a:r>
            <a:endParaRPr lang="en-US">
              <a:latin typeface="Corbe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1371600" y="4419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North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371600" y="64881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Light opening bids (3</a:t>
            </a:r>
            <a:r>
              <a:rPr lang="en-US" baseline="30000" dirty="0" smtClean="0">
                <a:solidFill>
                  <a:schemeClr val="tx2">
                    <a:satMod val="20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seat)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rebid by opener confirms a full opening bid, or compensating distributional values</a:t>
            </a:r>
          </a:p>
          <a:p>
            <a:pPr eaLnBrk="1" hangingPunct="1"/>
            <a:r>
              <a:rPr lang="en-US" smtClean="0"/>
              <a:t>There are many ways to find out if opener has a full opening bid.</a:t>
            </a:r>
          </a:p>
          <a:p>
            <a:pPr lvl="1" eaLnBrk="1" hangingPunct="1"/>
            <a:r>
              <a:rPr lang="en-US" smtClean="0"/>
              <a:t>Drury </a:t>
            </a:r>
          </a:p>
          <a:p>
            <a:pPr lvl="1" eaLnBrk="1" hangingPunct="1"/>
            <a:r>
              <a:rPr lang="en-US" smtClean="0"/>
              <a:t>Reverse Drury</a:t>
            </a:r>
          </a:p>
          <a:p>
            <a:pPr lvl="1" eaLnBrk="1" hangingPunct="1"/>
            <a:r>
              <a:rPr lang="en-US" smtClean="0"/>
              <a:t>2 way reverse Drury</a:t>
            </a:r>
          </a:p>
          <a:p>
            <a:pPr lvl="1" eaLnBrk="1" hangingPunct="1"/>
            <a:r>
              <a:rPr lang="en-US" smtClean="0"/>
              <a:t>And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Game and slam bidding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1987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Game and slam bidding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Until now you did not have enough to try for a game.  </a:t>
            </a:r>
          </a:p>
          <a:p>
            <a:pPr eaLnBrk="1" hangingPunct="1"/>
            <a:r>
              <a:rPr lang="en-US" smtClean="0"/>
              <a:t>The aim  is similar to partscore bidding, bid the safest game or slam.</a:t>
            </a:r>
          </a:p>
          <a:p>
            <a:pPr eaLnBrk="1" hangingPunct="1"/>
            <a:r>
              <a:rPr lang="en-US" smtClean="0"/>
              <a:t>The risk of bidding a game is that you might not make it and you could have make a part score.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 Game and slam bidding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4350"/>
            <a:ext cx="7772400" cy="5073650"/>
          </a:xfrm>
        </p:spPr>
        <p:txBody>
          <a:bodyPr>
            <a:normAutofit fontScale="6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Lets say you and partner bid in such a way that you can tell the success of your contract is on a finesse.   Lets look at the following table.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Not vulnerable  whether or not to bid the game is about even money.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Not bidding a 50% </a:t>
            </a:r>
            <a:r>
              <a:rPr lang="en-US" u="sng" dirty="0" smtClean="0"/>
              <a:t>vulnerable</a:t>
            </a:r>
            <a:r>
              <a:rPr lang="en-US" dirty="0" smtClean="0"/>
              <a:t> game is a bad bet.  You can gain 6 imps if the king is off sides or gain 10 if the finesse works.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idea of “ </a:t>
            </a:r>
            <a:r>
              <a:rPr lang="en-US" i="1" dirty="0" smtClean="0"/>
              <a:t>I took a chance because I was not vulnerable</a:t>
            </a:r>
            <a:r>
              <a:rPr lang="en-US" dirty="0" smtClean="0"/>
              <a:t>”! 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time to take a chance is when you are vulnerable.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2438400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68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Vulnerable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Vulnerable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976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King on 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King off 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King on 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King off side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Your </a:t>
                      </a:r>
                      <a:r>
                        <a:rPr lang="en-US" smtClean="0"/>
                        <a:t>table </a:t>
                      </a:r>
                      <a:r>
                        <a:rPr lang="en-US" baseline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table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+620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p0ints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+240</a:t>
                      </a:r>
                      <a:endParaRPr lang="en-US" dirty="0"/>
                    </a:p>
                  </a:txBody>
                  <a:tcPr/>
                </a:tc>
              </a:tr>
              <a:tr h="61976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IMP’s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Game and slam bidding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5059" name="Text Placeholder 2"/>
          <p:cNvSpPr>
            <a:spLocks noGrp="1"/>
          </p:cNvSpPr>
          <p:nvPr>
            <p:ph type="body" idx="2"/>
          </p:nvPr>
        </p:nvSpPr>
        <p:spPr>
          <a:xfrm>
            <a:off x="533400" y="1435100"/>
            <a:ext cx="2667000" cy="4572000"/>
          </a:xfrm>
        </p:spPr>
        <p:txBody>
          <a:bodyPr/>
          <a:lstStyle/>
          <a:p>
            <a:pPr marL="53975" eaLnBrk="1" hangingPunct="1"/>
            <a:r>
              <a:rPr lang="en-US" smtClean="0"/>
              <a:t>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Game auctions are two types.</a:t>
            </a:r>
          </a:p>
          <a:p>
            <a:pPr lvl="1" eaLnBrk="1" hangingPunct="1"/>
            <a:r>
              <a:rPr lang="en-US" smtClean="0"/>
              <a:t>Invitation – suggests the possibility of game. </a:t>
            </a:r>
          </a:p>
          <a:p>
            <a:pPr lvl="1" eaLnBrk="1" hangingPunct="1"/>
            <a:r>
              <a:rPr lang="en-US" smtClean="0"/>
              <a:t>Game forcing-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533400" y="1600200"/>
            <a:ext cx="2514600" cy="22653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Corbel" pitchFamily="34" charset="0"/>
                <a:cs typeface="+mn-cs"/>
              </a:rPr>
              <a:t>Invitational bids are:</a:t>
            </a:r>
          </a:p>
          <a:p>
            <a:pPr marL="396875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Corbel" pitchFamily="34" charset="0"/>
                <a:cs typeface="+mn-cs"/>
              </a:rPr>
              <a:t>Limits raise </a:t>
            </a:r>
          </a:p>
          <a:p>
            <a:pPr marL="396875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Corbel" pitchFamily="34" charset="0"/>
                <a:cs typeface="+mn-cs"/>
              </a:rPr>
              <a:t>Short suit or long suit game tries</a:t>
            </a:r>
          </a:p>
          <a:p>
            <a:pPr marL="396875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Corbel" pitchFamily="34" charset="0"/>
                <a:cs typeface="+mn-cs"/>
              </a:rPr>
              <a:t>Simple raises</a:t>
            </a:r>
          </a:p>
          <a:p>
            <a:pPr marL="396875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Corbel" pitchFamily="34" charset="0"/>
                <a:cs typeface="+mn-cs"/>
              </a:rPr>
              <a:t>Bergen raises</a:t>
            </a:r>
          </a:p>
          <a:p>
            <a:pPr marL="396875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endParaRPr lang="en-US" sz="1600" b="1" dirty="0">
              <a:solidFill>
                <a:schemeClr val="bg1"/>
              </a:solidFill>
              <a:latin typeface="Corbel" pitchFamily="34" charset="0"/>
              <a:cs typeface="+mn-cs"/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533400" y="4343400"/>
            <a:ext cx="2514600" cy="22653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Corbel" pitchFamily="34" charset="0"/>
                <a:cs typeface="+mn-cs"/>
              </a:rPr>
              <a:t>Game forcing bids are:</a:t>
            </a:r>
          </a:p>
          <a:p>
            <a:pPr marL="396875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Corbel" pitchFamily="34" charset="0"/>
                <a:cs typeface="+mn-cs"/>
              </a:rPr>
              <a:t>Splinter bids</a:t>
            </a:r>
          </a:p>
          <a:p>
            <a:pPr marL="396875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Corbel" pitchFamily="34" charset="0"/>
                <a:cs typeface="+mn-cs"/>
              </a:rPr>
              <a:t>Jump shifts</a:t>
            </a:r>
          </a:p>
          <a:p>
            <a:pPr marL="396875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Corbel" pitchFamily="34" charset="0"/>
                <a:cs typeface="+mn-cs"/>
              </a:rPr>
              <a:t>Forcing raises</a:t>
            </a:r>
          </a:p>
          <a:p>
            <a:pPr marL="396875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Corbel" pitchFamily="34" charset="0"/>
                <a:cs typeface="+mn-cs"/>
              </a:rPr>
              <a:t>2/1 responses</a:t>
            </a:r>
          </a:p>
          <a:p>
            <a:pPr marL="396875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>
                <a:tab pos="0" algn="l"/>
                <a:tab pos="623888" algn="l"/>
                <a:tab pos="1254125" algn="l"/>
              </a:tabLst>
              <a:defRPr/>
            </a:pPr>
            <a:r>
              <a:rPr lang="en-US" sz="1600" b="1" dirty="0">
                <a:solidFill>
                  <a:schemeClr val="bg1"/>
                </a:solidFill>
                <a:latin typeface="Corbel" pitchFamily="34" charset="0"/>
                <a:cs typeface="+mn-cs"/>
              </a:rPr>
              <a:t>Bergen splinters and 4 level Bergen bids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Combined Bergen raises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overview of Combined Bergen Raises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667000"/>
          <a:ext cx="8839200" cy="493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14400"/>
                <a:gridCol w="914400"/>
                <a:gridCol w="6172201"/>
              </a:tblGrid>
              <a:tr h="339261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After opener bids  1 of a major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4229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Resp.</a:t>
                      </a:r>
                    </a:p>
                    <a:p>
                      <a:pPr algn="r"/>
                      <a:r>
                        <a:rPr lang="en-US" dirty="0" smtClean="0"/>
                        <a:t> bids  </a:t>
                      </a:r>
                    </a:p>
                    <a:p>
                      <a:pPr algn="r"/>
                      <a:r>
                        <a:rPr lang="en-US" dirty="0" smtClean="0"/>
                        <a:t>3♣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Opener rebids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3♦</a:t>
                      </a:r>
                    </a:p>
                    <a:p>
                      <a:pPr algn="r"/>
                      <a:endParaRPr lang="en-US" smtClean="0"/>
                    </a:p>
                    <a:p>
                      <a:pPr algn="r"/>
                      <a:r>
                        <a:rPr lang="en-US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Resp.</a:t>
                      </a:r>
                    </a:p>
                    <a:p>
                      <a:r>
                        <a:rPr lang="en-US" dirty="0" smtClean="0"/>
                        <a:t>Rebids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3♥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</a:t>
                      </a:r>
                      <a:r>
                        <a:rPr lang="en-US" dirty="0" smtClean="0">
                          <a:latin typeface="Corbel" pitchFamily="34" charset="0"/>
                          <a:sym typeface="Symbol" pitchFamily="18" charset="2"/>
                        </a:rPr>
                        <a:t>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shows 4 trumps with 7-12 points with 4 card support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If opener</a:t>
                      </a:r>
                      <a:r>
                        <a:rPr lang="en-US" baseline="0" dirty="0" smtClean="0"/>
                        <a:t> wants to know how strong he will bid </a:t>
                      </a:r>
                      <a:r>
                        <a:rPr lang="en-US" dirty="0" smtClean="0"/>
                        <a:t>3♦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Ask  responder do describe</a:t>
                      </a:r>
                      <a:r>
                        <a:rPr lang="en-US" baseline="0" dirty="0" smtClean="0"/>
                        <a:t> hand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Shows 7-9 points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Shows 10-12 points</a:t>
                      </a:r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rbel" pitchFamily="34" charset="0"/>
                        <a:sym typeface="Symbol" pitchFamily="18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39261">
                <a:tc>
                  <a:txBody>
                    <a:bodyPr/>
                    <a:lstStyle/>
                    <a:p>
                      <a:pPr lvl="3" algn="r"/>
                      <a:endParaRPr lang="en-US" dirty="0" smtClean="0">
                        <a:latin typeface="Corbel" pitchFamily="34" charset="0"/>
                        <a:sym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3" algn="l"/>
                      <a:endParaRPr lang="en-US" dirty="0" smtClean="0">
                        <a:latin typeface="Corbel" pitchFamily="34" charset="0"/>
                        <a:sym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3" algn="l"/>
                      <a:endParaRPr lang="en-US" dirty="0" smtClean="0">
                        <a:latin typeface="Corbel" pitchFamily="34" charset="0"/>
                        <a:sym typeface="Symbol" pitchFamily="18" charset="2"/>
                      </a:endParaRPr>
                    </a:p>
                  </a:txBody>
                  <a:tcPr/>
                </a:tc>
              </a:tr>
              <a:tr h="3392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92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92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Combined Bergen raises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of a Major </a:t>
            </a:r>
          </a:p>
          <a:p>
            <a:pPr lvl="1" eaLnBrk="1" hangingPunct="1"/>
            <a:r>
              <a:rPr lang="en-US" smtClean="0"/>
              <a:t>3♣ shows 4 trumps with 7-12 points</a:t>
            </a:r>
          </a:p>
          <a:p>
            <a:pPr lvl="2" eaLnBrk="1" hangingPunct="1"/>
            <a:r>
              <a:rPr lang="en-US" smtClean="0"/>
              <a:t>If opener wants to know how strong, he will bid 3♦  asking how strong</a:t>
            </a:r>
          </a:p>
          <a:p>
            <a:pPr lvl="3" eaLnBrk="1" hangingPunct="1"/>
            <a:r>
              <a:rPr lang="en-US" smtClean="0"/>
              <a:t>With 7-9 responder will bid 3♥ </a:t>
            </a:r>
          </a:p>
          <a:p>
            <a:pPr lvl="3" eaLnBrk="1" hangingPunct="1"/>
            <a:r>
              <a:rPr lang="en-US" smtClean="0"/>
              <a:t>With 10-12 responder will bid 3</a:t>
            </a:r>
            <a:r>
              <a:rPr lang="en-US" smtClean="0">
                <a:sym typeface="Symbol" pitchFamily="18" charset="2"/>
              </a:rPr>
              <a:t>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If responder shows 7-9 and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 if opener has no interest in game, he corrects at the 3 level.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If he wants to play game he bids it.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lvl="2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Strategy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Team strategy is different from matchpoint strategy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Many fine matchpoint players are not good IMP players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Many excellent IMP  players can not  break average in matchpoints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We will discuss the differences and how to win team games.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One of the things that makes strategies for matchpoints different that strategies for IMP ‘s is the way the winners are determined. 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At IMP’s the winner is determined by comparing the results using an IMP scale one board at a time and sometimes a victory point scale is also used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Combined Bergen raises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1 of a Major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3♣ shows 4 trumps with 7-12 points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 smtClean="0"/>
              <a:t>If opener wants to know how strong, he will bid 3♦  asking how strong</a:t>
            </a:r>
          </a:p>
          <a:p>
            <a:pPr marL="1261872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en-US" dirty="0" smtClean="0"/>
              <a:t>With 7-9 responder will bid 3♥ </a:t>
            </a:r>
          </a:p>
          <a:p>
            <a:pPr marL="1261872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en-US" dirty="0" smtClean="0"/>
              <a:t>With 10-12 responder will bid 3</a:t>
            </a:r>
            <a:r>
              <a:rPr lang="en-US" dirty="0" smtClean="0">
                <a:sym typeface="Symbol" pitchFamily="18" charset="2"/>
              </a:rPr>
              <a:t>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sym typeface="Symbol" pitchFamily="18" charset="2"/>
              </a:rPr>
              <a:t>If responder shows 10-12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 smtClean="0">
                <a:sym typeface="Symbol" pitchFamily="18" charset="2"/>
              </a:rPr>
              <a:t>Opener bids game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 smtClean="0">
                <a:sym typeface="Symbol" pitchFamily="18" charset="2"/>
              </a:rPr>
              <a:t>Or if slam a prospect</a:t>
            </a:r>
          </a:p>
          <a:p>
            <a:pPr marL="1261872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en-US" dirty="0" err="1" smtClean="0">
                <a:sym typeface="Symbol" pitchFamily="18" charset="2"/>
              </a:rPr>
              <a:t>Cuebid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marL="1261872" lvl="3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en-US" dirty="0" smtClean="0">
                <a:sym typeface="Symbol" pitchFamily="18" charset="2"/>
              </a:rPr>
              <a:t>Ask for controls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>
              <a:sym typeface="Symbol" pitchFamily="18" charset="2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>
              <a:sym typeface="Symbol" pitchFamily="18" charset="2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>
              <a:sym typeface="Symbol" pitchFamily="18" charset="2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>
              <a:sym typeface="Symbol" pitchFamily="18" charset="2"/>
            </a:endParaRP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Combined Bergen raises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1 of a Major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sym typeface="Symbol" pitchFamily="18" charset="2"/>
              </a:rPr>
              <a:t>3</a:t>
            </a:r>
            <a:r>
              <a:rPr lang="en-US" sz="3200" dirty="0" smtClean="0"/>
              <a:t>♦ shows 3 trumps and 10-12.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3200" dirty="0" smtClean="0"/>
              <a:t>2  of major shows 5-9 and 1NT forcing is  not used with 3 trumps.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3200" dirty="0" smtClean="0"/>
              <a:t>3 of major shows 4 trumps and is weak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3600" dirty="0" smtClean="0"/>
              <a:t>4</a:t>
            </a:r>
            <a:r>
              <a:rPr lang="en-US" sz="3200" dirty="0" smtClean="0"/>
              <a:t>♣ shows at least 4 card support and 16+ points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3200" dirty="0" smtClean="0"/>
              <a:t>4♦ shows 5 card support in the major with  1 1/2 tricks outside of trumps.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3200" dirty="0" smtClean="0"/>
              <a:t>4  of major is weak with 5+ trumps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en-US" sz="3200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>
              <a:sym typeface="Symbol" pitchFamily="18" charset="2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>
              <a:sym typeface="Symbol" pitchFamily="18" charset="2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>
              <a:sym typeface="Symbol" pitchFamily="18" charset="2"/>
            </a:endParaRP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Combined Bergen raises </a:t>
            </a:r>
            <a:r>
              <a:rPr lang="en-GB" sz="3600" dirty="0" smtClean="0">
                <a:solidFill>
                  <a:schemeClr val="tx2">
                    <a:satMod val="200000"/>
                  </a:schemeClr>
                </a:solidFill>
              </a:rPr>
              <a:t>Ambiguous Splinters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63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3200" smtClean="0"/>
              <a:t> You may think that it would be better to splinter directly in the short suit but, actually, having an ambiguous splinter does have an advantage apart from saving bidding space.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3200" smtClean="0"/>
              <a:t>If opener is not interested in slam opposite any singleton, he can simply sign off and the opponents are none the wiser as to where responder’s shortage is.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lvl="2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Combined Bergen raises </a:t>
            </a:r>
            <a:r>
              <a:rPr lang="en-GB" sz="3600" dirty="0" smtClean="0">
                <a:solidFill>
                  <a:schemeClr val="tx2">
                    <a:satMod val="200000"/>
                  </a:schemeClr>
                </a:solidFill>
              </a:rPr>
              <a:t>Ambiguous Splinters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638800"/>
          </a:xfrm>
        </p:spPr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3200" dirty="0" smtClean="0"/>
              <a:t> Now the Bergen Raise structure for relay splinters is fine but I prefer to make these ambiguous splinters more user-friendly. It seems logical that, after the inquiry, 4</a:t>
            </a:r>
            <a:r>
              <a:rPr lang="en-GB" sz="3200" dirty="0" smtClean="0">
                <a:sym typeface="Symbol"/>
              </a:rPr>
              <a:t></a:t>
            </a:r>
            <a:r>
              <a:rPr lang="en-GB" sz="3200" dirty="0" smtClean="0"/>
              <a:t> and 4</a:t>
            </a:r>
            <a:r>
              <a:rPr lang="en-GB" sz="3200" dirty="0" smtClean="0">
                <a:sym typeface="Symbol"/>
              </a:rPr>
              <a:t></a:t>
            </a:r>
            <a:r>
              <a:rPr lang="en-GB" sz="3200" dirty="0" smtClean="0"/>
              <a:t> should always mean </a:t>
            </a:r>
            <a:r>
              <a:rPr lang="en-GB" sz="3200" dirty="0" smtClean="0">
                <a:sym typeface="Symbol"/>
              </a:rPr>
              <a:t></a:t>
            </a:r>
            <a:r>
              <a:rPr lang="en-GB" sz="3200" dirty="0" smtClean="0"/>
              <a:t> and </a:t>
            </a:r>
            <a:r>
              <a:rPr lang="en-GB" sz="3200" dirty="0" smtClean="0">
                <a:sym typeface="Symbol"/>
              </a:rPr>
              <a:t></a:t>
            </a:r>
            <a:r>
              <a:rPr lang="en-GB" sz="3200" dirty="0" smtClean="0"/>
              <a:t> splinters – a sleepy opener is less likely to forget. </a:t>
            </a:r>
          </a:p>
          <a:p>
            <a:pPr marL="344488" indent="-173038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3200" dirty="0" smtClean="0"/>
              <a:t>Also, we can actually distinguish between singletons and voids. It’s easy when </a:t>
            </a:r>
            <a:r>
              <a:rPr lang="en-GB" sz="3200" dirty="0" smtClean="0">
                <a:sym typeface="Symbol"/>
              </a:rPr>
              <a:t></a:t>
            </a:r>
            <a:r>
              <a:rPr lang="en-GB" sz="3200" dirty="0" smtClean="0"/>
              <a:t>’s are trumps and I will go into how to do it with </a:t>
            </a:r>
            <a:r>
              <a:rPr lang="en-GB" sz="3200" dirty="0" smtClean="0">
                <a:sym typeface="Symbol"/>
              </a:rPr>
              <a:t></a:t>
            </a:r>
            <a:r>
              <a:rPr lang="en-GB" sz="3200" dirty="0" smtClean="0"/>
              <a:t>’s in much more detail when I put up something on major suit raises when playing 2/1 (we will go through the forcing NT to show a void opposite a 1</a:t>
            </a:r>
            <a:r>
              <a:rPr lang="en-GB" sz="3200" dirty="0" smtClean="0">
                <a:sym typeface="Symbol"/>
              </a:rPr>
              <a:t></a:t>
            </a:r>
            <a:r>
              <a:rPr lang="en-GB" sz="3200" dirty="0" smtClean="0"/>
              <a:t> opening).</a:t>
            </a:r>
            <a:endParaRPr lang="en-US" dirty="0" smtClean="0">
              <a:sym typeface="Symbol" pitchFamily="18" charset="2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>
              <a:sym typeface="Symbol" pitchFamily="18" charset="2"/>
            </a:endParaRP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endParaRPr lang="en-US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satMod val="200000"/>
                  </a:schemeClr>
                </a:solidFill>
              </a:rPr>
              <a:t>Ambiguous Splinters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447800"/>
          <a:ext cx="5181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3127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After 1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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- 3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</a:t>
                      </a:r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After 1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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- 3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</a:t>
                      </a:r>
                      <a:endParaRPr lang="en-US" dirty="0"/>
                    </a:p>
                  </a:txBody>
                  <a:tcPr/>
                </a:tc>
              </a:tr>
              <a:tr h="2811480">
                <a:tc>
                  <a:txBody>
                    <a:bodyPr/>
                    <a:lstStyle/>
                    <a:p>
                      <a:r>
                        <a:rPr lang="en-US" dirty="0" smtClean="0"/>
                        <a:t>3NT asks for singleton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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=  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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 singleton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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=  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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 singleton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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=  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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 singleton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 never have a void after the sequence of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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- 3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</a:t>
                      </a:r>
                    </a:p>
                    <a:p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he </a:t>
                      </a:r>
                      <a:r>
                        <a:rPr kumimoji="0"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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/>
                        <a:t>asks for singleton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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=  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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 singleton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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=  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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 singleton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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=  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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 singleton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3NT says I have a void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 asks where is void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4=void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4=void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4=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sym typeface="Symbol"/>
                        </a:rPr>
                        <a:t>void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Splinters in the middle of the auction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715000" cy="5041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In standard methods, this shows a hand worth about 19+ points in support of hearts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do you do with this hand?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Splinters!!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With only 16 HCP your partners ♥ response makes your hand very p0werful.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Bid 4 ♣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8200" y="22860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 Ax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KQJx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AKQ9x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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Jx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3253" name="Text Placeholder 4"/>
          <p:cNvSpPr txBox="1">
            <a:spLocks/>
          </p:cNvSpPr>
          <p:nvPr/>
        </p:nvSpPr>
        <p:spPr bwMode="auto">
          <a:xfrm>
            <a:off x="533400" y="1295400"/>
            <a:ext cx="25146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</a:t>
            </a:r>
            <a:r>
              <a:rPr lang="en-US">
                <a:latin typeface="Corbel" pitchFamily="34" charset="0"/>
                <a:sym typeface="Symbol" pitchFamily="18" charset="2"/>
              </a:rPr>
              <a:t>		</a:t>
            </a:r>
            <a:r>
              <a:rPr lang="en-US"/>
              <a:t> 1♦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1</a:t>
            </a:r>
            <a:r>
              <a:rPr lang="en-US">
                <a:latin typeface="Corbel" pitchFamily="34" charset="0"/>
              </a:rPr>
              <a:t>♥		4♥ 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38200" y="43434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ATx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KQJx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AKQ9x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 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Splinters in the middle of the auction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295400"/>
            <a:ext cx="5715000" cy="5727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With only 16 HCP your partners ♥ response makes your hand very p0werful.   Bid 4 ♣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With 23 points in the combined hands a small slam is cold.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North  should try for it.  He knows he has gained effective high cards.  His singleton </a:t>
            </a:r>
            <a:r>
              <a:rPr lang="en-US" smtClean="0">
                <a:sym typeface="Symbol" pitchFamily="18" charset="2"/>
              </a:rPr>
              <a:t>,    </a:t>
            </a:r>
            <a:r>
              <a:rPr lang="en-US" smtClean="0"/>
              <a:t>♦ values and  extra ♥’s.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Bid RKC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54276" name="Text Placeholder 4"/>
          <p:cNvSpPr txBox="1">
            <a:spLocks/>
          </p:cNvSpPr>
          <p:nvPr/>
        </p:nvSpPr>
        <p:spPr bwMode="auto">
          <a:xfrm>
            <a:off x="533400" y="1295400"/>
            <a:ext cx="25146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</a:t>
            </a:r>
            <a:r>
              <a:rPr lang="en-US">
                <a:latin typeface="Corbel" pitchFamily="34" charset="0"/>
                <a:sym typeface="Symbol" pitchFamily="18" charset="2"/>
              </a:rPr>
              <a:t>		</a:t>
            </a:r>
            <a:r>
              <a:rPr lang="en-US"/>
              <a:t> 1♦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  <a:sym typeface="Symbol" pitchFamily="18" charset="2"/>
              </a:rPr>
              <a:t>	P	1</a:t>
            </a:r>
            <a:r>
              <a:rPr lang="en-US">
                <a:latin typeface="Corbel" pitchFamily="34" charset="0"/>
              </a:rPr>
              <a:t>♥		4♥ 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38200" y="45720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ATx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KQJx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AKT9x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 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25146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 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AT9xx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QJx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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xxxx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371600" y="6172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371600" y="4191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North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Splinters in the middle of the auction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295400"/>
            <a:ext cx="5715000" cy="5727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The same principal would apply in this sequence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4♣ shows heart support and a singleton ♣ and a a game going hand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With the first hand South A should settle for game.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With the second hand, South B should consider the possibility of slam.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55300" name="Text Placeholder 4"/>
          <p:cNvSpPr txBox="1">
            <a:spLocks/>
          </p:cNvSpPr>
          <p:nvPr/>
        </p:nvSpPr>
        <p:spPr bwMode="auto">
          <a:xfrm>
            <a:off x="533400" y="1295400"/>
            <a:ext cx="25146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</a:t>
            </a:r>
            <a:r>
              <a:rPr lang="en-US">
                <a:latin typeface="Corbel" pitchFamily="34" charset="0"/>
                <a:sym typeface="Symbol" pitchFamily="18" charset="2"/>
              </a:rPr>
              <a:t>		1</a:t>
            </a:r>
            <a:r>
              <a:rPr lang="en-US"/>
              <a:t>♣</a:t>
            </a:r>
          </a:p>
          <a:p>
            <a:pPr marL="53975" eaLnBrk="0" hangingPunct="0">
              <a:spcBef>
                <a:spcPts val="700"/>
              </a:spcBef>
              <a:buClr>
                <a:schemeClr val="tx2"/>
              </a:buClr>
              <a:buSzPct val="95000"/>
              <a:tabLst>
                <a:tab pos="114300" algn="l"/>
                <a:tab pos="627063" algn="l"/>
                <a:tab pos="1254125" algn="l"/>
              </a:tabLst>
            </a:pPr>
            <a:r>
              <a:rPr lang="en-US"/>
              <a:t>		1♦		</a:t>
            </a:r>
            <a:r>
              <a:rPr lang="en-US">
                <a:latin typeface="Corbel" pitchFamily="34" charset="0"/>
                <a:sym typeface="Symbol" pitchFamily="18" charset="2"/>
              </a:rPr>
              <a:t>1</a:t>
            </a:r>
            <a:r>
              <a:rPr lang="en-US">
                <a:latin typeface="Corbel" pitchFamily="34" charset="0"/>
              </a:rPr>
              <a:t>♥		4</a:t>
            </a:r>
            <a:r>
              <a:rPr lang="en-US"/>
              <a:t>♣</a:t>
            </a:r>
            <a:r>
              <a:rPr lang="en-US">
                <a:latin typeface="Corbel" pitchFamily="34" charset="0"/>
              </a:rPr>
              <a:t> 		?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62000" y="47244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ATx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KTxx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Ax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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26670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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Axx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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KTxx</a:t>
            </a:r>
            <a:endParaRPr lang="en-US" sz="2400" dirty="0" smtClean="0">
              <a:solidFill>
                <a:schemeClr val="bg1"/>
              </a:solidFill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Ax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sym typeface="Symbol"/>
              </a:rPr>
              <a:t> 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KJxx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295400" y="63246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 B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371600" y="4267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South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matchpoint strategy is quite different than team strategy</a:t>
            </a:r>
          </a:p>
          <a:p>
            <a:r>
              <a:rPr lang="en-US" smtClean="0"/>
              <a:t>The strategy for Swiss and Knockouts are similar</a:t>
            </a:r>
          </a:p>
          <a:p>
            <a:r>
              <a:rPr lang="en-US" smtClean="0"/>
              <a:t>IMP  and Victory point scale</a:t>
            </a:r>
          </a:p>
          <a:p>
            <a:r>
              <a:rPr lang="en-US" smtClean="0"/>
              <a:t>Safety early is important</a:t>
            </a:r>
          </a:p>
          <a:p>
            <a:r>
              <a:rPr lang="en-US" smtClean="0"/>
              <a:t>Good teams can recover from a disaster in a l0ng match</a:t>
            </a:r>
          </a:p>
          <a:p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important too get a plus, play in a contract that is the safest </a:t>
            </a:r>
          </a:p>
          <a:p>
            <a:r>
              <a:rPr lang="en-US" smtClean="0"/>
              <a:t>When there is a misfit –get out quickly</a:t>
            </a:r>
          </a:p>
          <a:p>
            <a:r>
              <a:rPr lang="en-US" smtClean="0"/>
              <a:t>Light opening bids</a:t>
            </a:r>
          </a:p>
          <a:p>
            <a:pPr lvl="1"/>
            <a:r>
              <a:rPr lang="en-US" smtClean="0"/>
              <a:t>Have a major suit </a:t>
            </a:r>
          </a:p>
          <a:p>
            <a:pPr lvl="1"/>
            <a:r>
              <a:rPr lang="en-US" smtClean="0"/>
              <a:t>At least 2 defensive tricks</a:t>
            </a:r>
          </a:p>
          <a:p>
            <a:r>
              <a:rPr lang="en-US" smtClean="0"/>
              <a:t>Game and slam bidding</a:t>
            </a:r>
          </a:p>
          <a:p>
            <a:pPr lvl="1"/>
            <a:r>
              <a:rPr lang="en-US" smtClean="0"/>
              <a:t>Forcing </a:t>
            </a:r>
          </a:p>
          <a:p>
            <a:pPr lvl="1"/>
            <a:r>
              <a:rPr lang="en-US" smtClean="0"/>
              <a:t>Invitational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International Match Point Scale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1524000"/>
          <a:ext cx="5867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36600"/>
                <a:gridCol w="1244600"/>
                <a:gridCol w="711200"/>
                <a:gridCol w="1251712"/>
                <a:gridCol w="704088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IMPs</a:t>
                      </a:r>
                      <a:endParaRPr lang="en-US" dirty="0"/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0-10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320-360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1300-1490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20-40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370-420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1500-1740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50-80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430-490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1750-1990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90-120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500—590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2000-2240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130-160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600-740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2250-2490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170-210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750-890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2500-2990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220-260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900-1090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3000-3490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270-310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1100-1290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3500-3990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Notice the  larger the difference the more compressed</a:t>
                      </a:r>
                      <a:r>
                        <a:rPr lang="en-US" baseline="0" dirty="0" smtClean="0"/>
                        <a:t> the IMP gain</a:t>
                      </a:r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Victory Point Scale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1524000"/>
          <a:ext cx="590804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85800"/>
                <a:gridCol w="355600"/>
                <a:gridCol w="939800"/>
                <a:gridCol w="116840"/>
                <a:gridCol w="939800"/>
                <a:gridCol w="1251712"/>
                <a:gridCol w="704088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IMPs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VP’s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VP’s</a:t>
                      </a:r>
                      <a:endParaRPr lang="en-US" dirty="0"/>
                    </a:p>
                  </a:txBody>
                  <a:tcPr/>
                </a:tc>
              </a:tr>
              <a:tr h="289831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Point Victory Point Scale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10-10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8-10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u="none" dirty="0" smtClean="0">
                          <a:solidFill>
                            <a:srgbClr val="C00000"/>
                          </a:solidFill>
                        </a:rPr>
                        <a:t>14-6</a:t>
                      </a:r>
                      <a:endParaRPr lang="en-US" u="non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20-23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18-2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11-9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11-13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u="none" dirty="0" smtClean="0">
                          <a:solidFill>
                            <a:srgbClr val="C00000"/>
                          </a:solidFill>
                        </a:rPr>
                        <a:t>15-5</a:t>
                      </a:r>
                      <a:endParaRPr lang="en-US" u="non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24-27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19-1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3-4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12-8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14-16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u="none" dirty="0" smtClean="0">
                          <a:solidFill>
                            <a:srgbClr val="C00000"/>
                          </a:solidFill>
                        </a:rPr>
                        <a:t>16-4</a:t>
                      </a:r>
                      <a:endParaRPr lang="en-US" u="non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20-0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5-7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13-7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17-19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u="none" dirty="0" smtClean="0">
                          <a:solidFill>
                            <a:srgbClr val="C00000"/>
                          </a:solidFill>
                        </a:rPr>
                        <a:t>17-3</a:t>
                      </a:r>
                      <a:endParaRPr lang="en-US" u="non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9831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Point Victory Point Scale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15-15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5-6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22-8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27-3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18-12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7-8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23-7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20-23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28-2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19-11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9-10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24-6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24-27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29-1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20-10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11-13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25-5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30-0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15-15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14-16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26-4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Swiss teams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184150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Early in the match, try to avoid big losses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As the match goes into the 2nd half or 4</a:t>
            </a:r>
            <a:r>
              <a:rPr lang="en-US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quarter,  the state of the match influences your decisions.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solidFill>
                <a:schemeClr val="accent3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Swiss teams provide a slow starting team to come up through the ranks.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 strong team that gets off to a slow start can still win with victory points but not with won/loss scoring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Many times the team that wins the last match will win the event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Safety early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Should you sit for 1NT doubled and redoubled?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Early in the match bid 2</a:t>
            </a:r>
            <a:r>
              <a:rPr lang="en-US" dirty="0" smtClean="0">
                <a:latin typeface="Arial" pitchFamily="34" charset="0"/>
              </a:rPr>
              <a:t>♦</a:t>
            </a: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Arial" pitchFamily="34" charset="0"/>
              </a:rPr>
              <a:t>Late in  the match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latin typeface="Arial" pitchFamily="34" charset="0"/>
              </a:rPr>
              <a:t>if you think you are down by 14 you should pass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latin typeface="Arial" pitchFamily="34" charset="0"/>
              </a:rPr>
              <a:t>If you are ahead, bid 2♦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latin typeface="Arial" pitchFamily="34" charset="0"/>
                <a:sym typeface="Symbol" pitchFamily="18" charset="2"/>
              </a:rPr>
              <a:t>Opener might have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latin typeface="Arial" pitchFamily="34" charset="0"/>
                <a:sym typeface="Symbol" pitchFamily="18" charset="2"/>
              </a:rPr>
              <a:t>Or this hand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  <p:sp>
        <p:nvSpPr>
          <p:cNvPr id="15364" name="Text Placeholder 4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1200150"/>
          </a:xfrm>
        </p:spPr>
        <p:txBody>
          <a:bodyPr>
            <a:spAutoFit/>
          </a:bodyPr>
          <a:lstStyle/>
          <a:p>
            <a:pPr marL="53975">
              <a:tabLst>
                <a:tab pos="114300" algn="l"/>
                <a:tab pos="627063" algn="l"/>
                <a:tab pos="1254125" algn="l"/>
              </a:tabLst>
            </a:pPr>
            <a:r>
              <a:rPr lang="en-US" smtClean="0"/>
              <a:t>W	N	E	S		</a:t>
            </a:r>
            <a:r>
              <a:rPr lang="en-US" smtClean="0">
                <a:sym typeface="Symbol" pitchFamily="18" charset="2"/>
              </a:rPr>
              <a:t>		P	P	1NT	X	P*	P	XX	 P	?</a:t>
            </a:r>
            <a:endParaRPr 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28194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9090D"/>
                </a:solidFill>
                <a:latin typeface="Arial" pitchFamily="34" charset="0"/>
                <a:sym typeface="Symbol" pitchFamily="18" charset="2"/>
              </a:rPr>
              <a:t>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Kxx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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</a:rPr>
              <a:t>Axx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J9xxx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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</a:rPr>
              <a:t>xx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4400" y="44958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9090D"/>
                </a:solidFill>
                <a:latin typeface="Arial" pitchFamily="34" charset="0"/>
                <a:sym typeface="Symbol" pitchFamily="18" charset="2"/>
              </a:rPr>
              <a:t>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Jx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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</a:rPr>
              <a:t>Q9xx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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AKx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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</a:rPr>
              <a:t>KT9x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14400" y="4648200"/>
            <a:ext cx="18288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9090D"/>
                </a:solidFill>
                <a:latin typeface="Arial" pitchFamily="34" charset="0"/>
                <a:sym typeface="Symbol" pitchFamily="18" charset="2"/>
              </a:rPr>
              <a:t>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Axxx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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</a:rPr>
              <a:t>KJx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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Kxx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sym typeface="Symbol" pitchFamily="18" charset="2"/>
              </a:rPr>
              <a:t>J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</a:rPr>
              <a:t>9x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026" name="Picture 2" descr="C:\Users\new user\AppData\Local\Microsoft\Windows\Temporary Internet Files\Content.IE5\LJQDLR1C\MPj043316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4800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new user\AppData\Local\Microsoft\Windows\Temporary Internet Files\Content.IE5\KHV4FSC5\MCj042579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5334000"/>
            <a:ext cx="700088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657600" y="2743200"/>
            <a:ext cx="1676400" cy="1663700"/>
          </a:xfrm>
          <a:prstGeom prst="rect">
            <a:avLst/>
          </a:prstGeom>
          <a:solidFill>
            <a:srgbClr val="FCF995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581400" y="2590800"/>
            <a:ext cx="1905000" cy="184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742950" algn="l"/>
                <a:tab pos="1370013" algn="l"/>
              </a:tabLst>
            </a:pPr>
            <a:r>
              <a:rPr lang="en-US" sz="2400">
                <a:solidFill>
                  <a:srgbClr val="000000"/>
                </a:solidFill>
                <a:latin typeface="Book Antiqua" pitchFamily="18" charset="0"/>
              </a:rPr>
              <a:t>	</a:t>
            </a:r>
            <a:r>
              <a:rPr lang="en-US" sz="2400" b="1">
                <a:solidFill>
                  <a:srgbClr val="000000"/>
                </a:solidFill>
                <a:latin typeface="Corbel" pitchFamily="34" charset="0"/>
              </a:rPr>
              <a:t>N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742950" algn="l"/>
                <a:tab pos="1370013" algn="l"/>
              </a:tabLst>
            </a:pPr>
            <a:r>
              <a:rPr lang="en-US" sz="2400" b="1">
                <a:solidFill>
                  <a:srgbClr val="000000"/>
                </a:solidFill>
                <a:latin typeface="Corbel" pitchFamily="34" charset="0"/>
              </a:rPr>
              <a:t>W		E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742950" algn="l"/>
                <a:tab pos="1370013" algn="l"/>
              </a:tabLst>
            </a:pPr>
            <a:r>
              <a:rPr lang="en-US" sz="2400" b="1">
                <a:solidFill>
                  <a:srgbClr val="000000"/>
                </a:solidFill>
                <a:latin typeface="Corbel" pitchFamily="34" charset="0"/>
              </a:rPr>
              <a:t>	S</a:t>
            </a:r>
          </a:p>
        </p:txBody>
      </p:sp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3581400" y="838200"/>
            <a:ext cx="1751013" cy="1566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buFont typeface="Symbol" pitchFamily="18" charset="2"/>
              <a:buChar char="ª"/>
            </a:pPr>
            <a:r>
              <a:rPr lang="en-US" sz="2400" b="1">
                <a:latin typeface="Corbel" pitchFamily="34" charset="0"/>
              </a:rPr>
              <a:t>xx</a:t>
            </a:r>
          </a:p>
          <a:p>
            <a:r>
              <a:rPr lang="en-US" sz="2400">
                <a:solidFill>
                  <a:srgbClr val="FF0000"/>
                </a:solidFill>
                <a:latin typeface="Corbel" pitchFamily="34" charset="0"/>
                <a:sym typeface="Symbol" pitchFamily="18" charset="2"/>
              </a:rPr>
              <a:t> </a:t>
            </a:r>
            <a:r>
              <a:rPr lang="it-IT" sz="2400">
                <a:latin typeface="Corbel" pitchFamily="34" charset="0"/>
              </a:rPr>
              <a:t>QJ98</a:t>
            </a:r>
          </a:p>
          <a:p>
            <a:r>
              <a:rPr lang="en-US" sz="2400">
                <a:solidFill>
                  <a:srgbClr val="FF0000"/>
                </a:solidFill>
                <a:latin typeface="Corbel" pitchFamily="34" charset="0"/>
                <a:sym typeface="Symbol" pitchFamily="18" charset="2"/>
              </a:rPr>
              <a:t> </a:t>
            </a:r>
            <a:r>
              <a:rPr lang="en-US" sz="2400">
                <a:latin typeface="Corbel" pitchFamily="34" charset="0"/>
              </a:rPr>
              <a:t>xxx</a:t>
            </a:r>
          </a:p>
          <a:p>
            <a:r>
              <a:rPr lang="en-US" sz="2400">
                <a:latin typeface="Corbel" pitchFamily="34" charset="0"/>
                <a:sym typeface="Symbol" pitchFamily="18" charset="2"/>
              </a:rPr>
              <a:t> </a:t>
            </a:r>
            <a:r>
              <a:rPr lang="en-US" sz="2400">
                <a:latin typeface="Corbel" pitchFamily="34" charset="0"/>
              </a:rPr>
              <a:t>J xxx</a:t>
            </a:r>
          </a:p>
        </p:txBody>
      </p:sp>
      <p:sp>
        <p:nvSpPr>
          <p:cNvPr id="16389" name="Rectangle 18"/>
          <p:cNvSpPr>
            <a:spLocks noChangeArrowheads="1"/>
          </p:cNvSpPr>
          <p:nvPr/>
        </p:nvSpPr>
        <p:spPr bwMode="auto">
          <a:xfrm>
            <a:off x="5984875" y="2667000"/>
            <a:ext cx="1825625" cy="164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05000"/>
              </a:lnSpc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</a:t>
            </a:r>
            <a:r>
              <a:rPr lang="en-US" sz="2400">
                <a:latin typeface="Corbel" pitchFamily="34" charset="0"/>
              </a:rPr>
              <a:t> T9x</a:t>
            </a:r>
          </a:p>
          <a:p>
            <a:pPr eaLnBrk="0" hangingPunct="0">
              <a:lnSpc>
                <a:spcPct val="105000"/>
              </a:lnSpc>
            </a:pPr>
            <a:r>
              <a:rPr lang="en-US" sz="2400">
                <a:solidFill>
                  <a:srgbClr val="FF0000"/>
                </a:solidFill>
                <a:latin typeface="Corbel" pitchFamily="34" charset="0"/>
                <a:sym typeface="Symbol" pitchFamily="18" charset="2"/>
              </a:rPr>
              <a:t></a:t>
            </a:r>
            <a:r>
              <a:rPr lang="pt-BR" sz="2400">
                <a:latin typeface="Corbel" pitchFamily="34" charset="0"/>
              </a:rPr>
              <a:t> </a:t>
            </a:r>
            <a:r>
              <a:rPr lang="en-US" sz="2400">
                <a:latin typeface="Corbel" pitchFamily="34" charset="0"/>
              </a:rPr>
              <a:t>Axx</a:t>
            </a:r>
          </a:p>
          <a:p>
            <a:pPr eaLnBrk="0" hangingPunct="0">
              <a:lnSpc>
                <a:spcPct val="105000"/>
              </a:lnSpc>
            </a:pPr>
            <a:r>
              <a:rPr lang="en-US" sz="2400">
                <a:solidFill>
                  <a:srgbClr val="FF0000"/>
                </a:solidFill>
                <a:latin typeface="Corbel" pitchFamily="34" charset="0"/>
                <a:sym typeface="Symbol" pitchFamily="18" charset="2"/>
              </a:rPr>
              <a:t></a:t>
            </a:r>
            <a:r>
              <a:rPr lang="en-US" sz="2400">
                <a:latin typeface="Corbel" pitchFamily="34" charset="0"/>
                <a:sym typeface="Symbol" pitchFamily="18" charset="2"/>
              </a:rPr>
              <a:t>AQxx</a:t>
            </a:r>
            <a:endParaRPr lang="en-US" sz="2400">
              <a:latin typeface="Corbel" pitchFamily="34" charset="0"/>
            </a:endParaRPr>
          </a:p>
          <a:p>
            <a:pPr eaLnBrk="0" hangingPunct="0">
              <a:lnSpc>
                <a:spcPct val="105000"/>
              </a:lnSpc>
            </a:pPr>
            <a:r>
              <a:rPr lang="en-US" sz="2400">
                <a:latin typeface="Corbel" pitchFamily="34" charset="0"/>
                <a:sym typeface="Symbol" pitchFamily="18" charset="2"/>
              </a:rPr>
              <a:t>ATxx</a:t>
            </a:r>
            <a:endParaRPr lang="en-US" sz="2400">
              <a:latin typeface="Corbel" pitchFamily="34" charset="0"/>
            </a:endParaRP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3733800" y="4648200"/>
            <a:ext cx="1749425" cy="164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05000"/>
              </a:lnSpc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</a:t>
            </a:r>
            <a:r>
              <a:rPr lang="en-US" sz="2400">
                <a:latin typeface="Corbel" pitchFamily="34" charset="0"/>
                <a:sym typeface="Symbol" pitchFamily="18" charset="2"/>
              </a:rPr>
              <a:t>KJx</a:t>
            </a:r>
            <a:endParaRPr lang="en-US" sz="2400">
              <a:latin typeface="Corbel" pitchFamily="34" charset="0"/>
            </a:endParaRPr>
          </a:p>
          <a:p>
            <a:pPr eaLnBrk="0" hangingPunct="0">
              <a:lnSpc>
                <a:spcPct val="105000"/>
              </a:lnSpc>
            </a:pPr>
            <a:r>
              <a:rPr lang="en-US" sz="2400">
                <a:solidFill>
                  <a:srgbClr val="FF0000"/>
                </a:solidFill>
                <a:latin typeface="Corbel" pitchFamily="34" charset="0"/>
                <a:sym typeface="Symbol" pitchFamily="18" charset="2"/>
              </a:rPr>
              <a:t></a:t>
            </a:r>
            <a:r>
              <a:rPr lang="en-US" sz="2400">
                <a:latin typeface="Corbel" pitchFamily="34" charset="0"/>
              </a:rPr>
              <a:t>Txx</a:t>
            </a:r>
          </a:p>
          <a:p>
            <a:pPr eaLnBrk="0" hangingPunct="0">
              <a:lnSpc>
                <a:spcPct val="105000"/>
              </a:lnSpc>
            </a:pPr>
            <a:r>
              <a:rPr lang="en-US" sz="2400">
                <a:solidFill>
                  <a:srgbClr val="FF0000"/>
                </a:solidFill>
                <a:latin typeface="Corbel" pitchFamily="34" charset="0"/>
                <a:sym typeface="Symbol" pitchFamily="18" charset="2"/>
              </a:rPr>
              <a:t></a:t>
            </a:r>
            <a:r>
              <a:rPr lang="en-US" sz="2400">
                <a:latin typeface="Corbel" pitchFamily="34" charset="0"/>
                <a:sym typeface="Symbol" pitchFamily="18" charset="2"/>
              </a:rPr>
              <a:t>JTx</a:t>
            </a:r>
            <a:endParaRPr lang="en-US" sz="2400">
              <a:latin typeface="Corbel" pitchFamily="34" charset="0"/>
            </a:endParaRPr>
          </a:p>
          <a:p>
            <a:pPr eaLnBrk="0" hangingPunct="0">
              <a:lnSpc>
                <a:spcPct val="105000"/>
              </a:lnSpc>
            </a:pPr>
            <a:r>
              <a:rPr lang="en-US" sz="2400">
                <a:latin typeface="Corbel" pitchFamily="34" charset="0"/>
                <a:sym typeface="Symbol" pitchFamily="18" charset="2"/>
              </a:rPr>
              <a:t>Q9xxx</a:t>
            </a:r>
            <a:endParaRPr lang="en-US" sz="2400">
              <a:latin typeface="Corbel" pitchFamily="34" charset="0"/>
            </a:endParaRPr>
          </a:p>
        </p:txBody>
      </p:sp>
      <p:sp>
        <p:nvSpPr>
          <p:cNvPr id="16391" name="Rectangle 32"/>
          <p:cNvSpPr>
            <a:spLocks noChangeArrowheads="1"/>
          </p:cNvSpPr>
          <p:nvPr/>
        </p:nvSpPr>
        <p:spPr bwMode="auto">
          <a:xfrm>
            <a:off x="1447800" y="2667000"/>
            <a:ext cx="2130425" cy="164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05000"/>
              </a:lnSpc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</a:t>
            </a:r>
            <a:r>
              <a:rPr lang="en-US" sz="2400">
                <a:latin typeface="Corbel" pitchFamily="34" charset="0"/>
                <a:sym typeface="Symbol" pitchFamily="18" charset="2"/>
              </a:rPr>
              <a:t>AQ854</a:t>
            </a:r>
            <a:endParaRPr lang="en-US" sz="2400">
              <a:latin typeface="Corbel" pitchFamily="34" charset="0"/>
            </a:endParaRPr>
          </a:p>
          <a:p>
            <a:pPr eaLnBrk="0" hangingPunct="0">
              <a:lnSpc>
                <a:spcPct val="105000"/>
              </a:lnSpc>
            </a:pPr>
            <a:r>
              <a:rPr lang="en-US" sz="2400">
                <a:solidFill>
                  <a:srgbClr val="FF0000"/>
                </a:solidFill>
                <a:latin typeface="Corbel" pitchFamily="34" charset="0"/>
                <a:sym typeface="Symbol" pitchFamily="18" charset="2"/>
              </a:rPr>
              <a:t></a:t>
            </a:r>
            <a:r>
              <a:rPr lang="pt-BR" sz="2400">
                <a:latin typeface="Corbel" pitchFamily="34" charset="0"/>
              </a:rPr>
              <a:t>Kxx</a:t>
            </a:r>
            <a:endParaRPr lang="en-US" sz="2400">
              <a:latin typeface="Corbel" pitchFamily="34" charset="0"/>
            </a:endParaRPr>
          </a:p>
          <a:p>
            <a:pPr eaLnBrk="0" hangingPunct="0">
              <a:lnSpc>
                <a:spcPct val="105000"/>
              </a:lnSpc>
            </a:pPr>
            <a:r>
              <a:rPr lang="en-US" sz="2400">
                <a:solidFill>
                  <a:srgbClr val="FF0000"/>
                </a:solidFill>
                <a:latin typeface="Corbel" pitchFamily="34" charset="0"/>
                <a:sym typeface="Symbol" pitchFamily="18" charset="2"/>
              </a:rPr>
              <a:t></a:t>
            </a:r>
            <a:r>
              <a:rPr lang="en-US" sz="2400">
                <a:latin typeface="Corbel" pitchFamily="34" charset="0"/>
              </a:rPr>
              <a:t> Kxx</a:t>
            </a:r>
          </a:p>
          <a:p>
            <a:pPr eaLnBrk="0" hangingPunct="0">
              <a:lnSpc>
                <a:spcPct val="105000"/>
              </a:lnSpc>
            </a:pPr>
            <a:r>
              <a:rPr lang="en-US" sz="2400">
                <a:latin typeface="Corbel" pitchFamily="34" charset="0"/>
                <a:sym typeface="Symbol" pitchFamily="18" charset="2"/>
              </a:rPr>
              <a:t></a:t>
            </a:r>
            <a:r>
              <a:rPr lang="fr-FR" sz="2400">
                <a:latin typeface="Corbel" pitchFamily="34" charset="0"/>
              </a:rPr>
              <a:t> Kx</a:t>
            </a:r>
            <a:endParaRPr lang="en-US" sz="2400">
              <a:latin typeface="Corbel" pitchFamily="34" charset="0"/>
            </a:endParaRPr>
          </a:p>
        </p:txBody>
      </p:sp>
      <p:sp>
        <p:nvSpPr>
          <p:cNvPr id="16392" name="Text Box 34"/>
          <p:cNvSpPr txBox="1">
            <a:spLocks noChangeArrowheads="1"/>
          </p:cNvSpPr>
          <p:nvPr/>
        </p:nvSpPr>
        <p:spPr bwMode="auto">
          <a:xfrm>
            <a:off x="457200" y="381000"/>
            <a:ext cx="21336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rbel" pitchFamily="34" charset="0"/>
              </a:rPr>
              <a:t> </a:t>
            </a:r>
            <a:r>
              <a:rPr lang="en-US" sz="2000">
                <a:solidFill>
                  <a:srgbClr val="FFFF00"/>
                </a:solidFill>
                <a:latin typeface="Corbel" pitchFamily="34" charset="0"/>
              </a:rPr>
              <a:t>Contract 7 Spades</a:t>
            </a: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533400" y="762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orbel" pitchFamily="34" charset="0"/>
              </a:rPr>
              <a:t>Lead</a:t>
            </a:r>
            <a:r>
              <a:rPr lang="en-US">
                <a:solidFill>
                  <a:srgbClr val="FF0000"/>
                </a:solidFill>
                <a:latin typeface="Corbel" pitchFamily="34" charset="0"/>
                <a:sym typeface="Symbol" pitchFamily="18" charset="2"/>
              </a:rPr>
              <a:t> </a:t>
            </a:r>
            <a:r>
              <a:rPr lang="en-US">
                <a:solidFill>
                  <a:srgbClr val="FFFF00"/>
                </a:solidFill>
                <a:latin typeface="Corbel" pitchFamily="34" charset="0"/>
                <a:sym typeface="Symbol" pitchFamily="18" charset="2"/>
              </a:rPr>
              <a:t>Q</a:t>
            </a:r>
            <a:r>
              <a:rPr lang="en-US">
                <a:solidFill>
                  <a:srgbClr val="FFFF00"/>
                </a:solidFill>
                <a:latin typeface="Corbel" pitchFamily="34" charset="0"/>
              </a:rPr>
              <a:t> </a:t>
            </a:r>
          </a:p>
        </p:txBody>
      </p:sp>
      <p:sp>
        <p:nvSpPr>
          <p:cNvPr id="16394" name="Text Box 34"/>
          <p:cNvSpPr txBox="1">
            <a:spLocks noChangeArrowheads="1"/>
          </p:cNvSpPr>
          <p:nvPr/>
        </p:nvSpPr>
        <p:spPr bwMode="auto">
          <a:xfrm>
            <a:off x="533400" y="0"/>
            <a:ext cx="33528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Corbel" pitchFamily="34" charset="0"/>
              </a:rPr>
              <a:t>Dealer  - South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57200" y="4419600"/>
            <a:ext cx="3200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orbel" pitchFamily="34" charset="0"/>
              </a:rPr>
              <a:t>In a short match one disaster can decide the outc0me.  </a:t>
            </a:r>
          </a:p>
          <a:p>
            <a:r>
              <a:rPr lang="en-US">
                <a:solidFill>
                  <a:srgbClr val="FFFF00"/>
                </a:solidFill>
                <a:latin typeface="Corbel" pitchFamily="34" charset="0"/>
              </a:rPr>
              <a:t>North/South is clearly the stronger team and the following  happened. East’s jump to 4</a:t>
            </a:r>
            <a:r>
              <a:rPr lang="en-US">
                <a:solidFill>
                  <a:srgbClr val="FFFF00"/>
                </a:solidFill>
                <a:latin typeface="Corbel" pitchFamily="34" charset="0"/>
                <a:sym typeface="Symbol" pitchFamily="18" charset="2"/>
              </a:rPr>
              <a:t> was intended as a fast arrival signoff, but West thought it showed extra values .</a:t>
            </a:r>
            <a:endParaRPr lang="en-US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5867400" y="609600"/>
            <a:ext cx="2971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2"/>
              </a:buClr>
              <a:buSzPct val="95000"/>
              <a:tabLst>
                <a:tab pos="114300" algn="l"/>
                <a:tab pos="627063" algn="l"/>
                <a:tab pos="1254125" algn="l"/>
              </a:tabLst>
            </a:pPr>
            <a:r>
              <a:rPr lang="en-US">
                <a:latin typeface="Corbel" pitchFamily="34" charset="0"/>
              </a:rPr>
              <a:t>W	N	E	S		</a:t>
            </a:r>
            <a:r>
              <a:rPr lang="en-US">
                <a:latin typeface="Corbel" pitchFamily="34" charset="0"/>
                <a:sym typeface="Symbol" pitchFamily="18" charset="2"/>
              </a:rPr>
              <a:t>1		2		3		 4 	 	4NT		5</a:t>
            </a:r>
            <a:r>
              <a:rPr lang="en-US">
                <a:latin typeface="Corbel" pitchFamily="34" charset="0"/>
              </a:rPr>
              <a:t>♣</a:t>
            </a:r>
            <a:r>
              <a:rPr lang="en-US">
                <a:latin typeface="Corbel" pitchFamily="34" charset="0"/>
                <a:sym typeface="Symbol" pitchFamily="18" charset="2"/>
              </a:rPr>
              <a:t>			 7</a:t>
            </a:r>
            <a:endParaRPr lang="en-US">
              <a:latin typeface="Corbel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715000" y="4267200"/>
            <a:ext cx="320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orbel" pitchFamily="34" charset="0"/>
                <a:sym typeface="Symbol" pitchFamily="18" charset="2"/>
              </a:rPr>
              <a:t> Earlier that week they decided to play the 1-4-3-0 variant of Key Card but West forgot. </a:t>
            </a:r>
            <a:endParaRPr lang="en-US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16398" name="Rectangle 19"/>
          <p:cNvSpPr>
            <a:spLocks noChangeArrowheads="1"/>
          </p:cNvSpPr>
          <p:nvPr/>
        </p:nvSpPr>
        <p:spPr bwMode="auto">
          <a:xfrm>
            <a:off x="4392613" y="3244850"/>
            <a:ext cx="358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sym typeface="Symbol" pitchFamily="18" charset="2"/>
              </a:rPr>
              <a:t></a:t>
            </a:r>
            <a:endParaRPr lang="en-US">
              <a:latin typeface="Corbe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715000" y="53340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orbel" pitchFamily="34" charset="0"/>
                <a:sym typeface="Symbol" pitchFamily="18" charset="2"/>
              </a:rPr>
              <a:t> </a:t>
            </a:r>
            <a:endParaRPr lang="en-US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715000" y="5334000"/>
            <a:ext cx="312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Corbel" pitchFamily="34" charset="0"/>
                <a:sym typeface="Symbol" pitchFamily="18" charset="2"/>
              </a:rPr>
              <a:t>Yikes!  </a:t>
            </a:r>
            <a:r>
              <a:rPr lang="en-US">
                <a:solidFill>
                  <a:srgbClr val="FFFF00"/>
                </a:solidFill>
                <a:latin typeface="Corbel" pitchFamily="34" charset="0"/>
                <a:sym typeface="Symbol" pitchFamily="18" charset="2"/>
              </a:rPr>
              <a:t>In a 24 board match the stronger team can still win, but next to impossible in an in a 8 board match</a:t>
            </a:r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7723</TotalTime>
  <Words>3360</Words>
  <Application>Microsoft Office PowerPoint</Application>
  <PresentationFormat>‫הצגה על המסך (4:3)</PresentationFormat>
  <Paragraphs>909</Paragraphs>
  <Slides>49</Slides>
  <Notes>23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49</vt:i4>
      </vt:variant>
    </vt:vector>
  </HeadingPairs>
  <TitlesOfParts>
    <vt:vector size="60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Symbol</vt:lpstr>
      <vt:lpstr>Book Antiqua</vt:lpstr>
      <vt:lpstr>Times New Roman</vt:lpstr>
      <vt:lpstr>Default Theme</vt:lpstr>
      <vt:lpstr>How to win team games</vt:lpstr>
      <vt:lpstr>Swiss teams</vt:lpstr>
      <vt:lpstr>Knockouts </vt:lpstr>
      <vt:lpstr>Strategy</vt:lpstr>
      <vt:lpstr>International Match Point Scale</vt:lpstr>
      <vt:lpstr>Victory Point Scale</vt:lpstr>
      <vt:lpstr>Swiss teams</vt:lpstr>
      <vt:lpstr>Safety early</vt:lpstr>
      <vt:lpstr>שקופית 9</vt:lpstr>
      <vt:lpstr>Noncompetitive auction</vt:lpstr>
      <vt:lpstr>Noncompetitive auctions</vt:lpstr>
      <vt:lpstr>Noncompetitive auctions</vt:lpstr>
      <vt:lpstr>Noncompetitive auctions</vt:lpstr>
      <vt:lpstr>Noncompetitive auctions</vt:lpstr>
      <vt:lpstr>Noncompetitive auctions</vt:lpstr>
      <vt:lpstr>Noncompetitive auctions recap</vt:lpstr>
      <vt:lpstr>Why</vt:lpstr>
      <vt:lpstr>Noncompetitive auctions recap</vt:lpstr>
      <vt:lpstr>Noncompetitive auctions recap</vt:lpstr>
      <vt:lpstr>Noncompetitive auctions recap</vt:lpstr>
      <vt:lpstr>Using standard or 2/1</vt:lpstr>
      <vt:lpstr>Using standard or 2/1</vt:lpstr>
      <vt:lpstr>Using standard or 2/1</vt:lpstr>
      <vt:lpstr>Using standard or 2/1</vt:lpstr>
      <vt:lpstr>Using standard or 2/1</vt:lpstr>
      <vt:lpstr>Light opening bids</vt:lpstr>
      <vt:lpstr>Light opening bids (3rd seat)</vt:lpstr>
      <vt:lpstr>Light opening bids (3rd seat)</vt:lpstr>
      <vt:lpstr>Light opening bids (3rd seat)</vt:lpstr>
      <vt:lpstr>Light opening bids (3rd seat)</vt:lpstr>
      <vt:lpstr>Light opening bids (3rd seat)</vt:lpstr>
      <vt:lpstr>Responses to light opening bids</vt:lpstr>
      <vt:lpstr>Light opening bids (3rd seat)</vt:lpstr>
      <vt:lpstr>Game and slam bidding</vt:lpstr>
      <vt:lpstr>Game and slam bidding </vt:lpstr>
      <vt:lpstr>   Game and slam bidding </vt:lpstr>
      <vt:lpstr>Game and slam bidding </vt:lpstr>
      <vt:lpstr>Combined Bergen raises</vt:lpstr>
      <vt:lpstr>Combined Bergen raises</vt:lpstr>
      <vt:lpstr>Combined Bergen raises</vt:lpstr>
      <vt:lpstr>Combined Bergen raises</vt:lpstr>
      <vt:lpstr>Combined Bergen raises Ambiguous Splinters </vt:lpstr>
      <vt:lpstr>Combined Bergen raises Ambiguous Splinters </vt:lpstr>
      <vt:lpstr>Ambiguous Splinters  </vt:lpstr>
      <vt:lpstr>Splinters in the middle of the auction </vt:lpstr>
      <vt:lpstr>Splinters in the middle of the auction </vt:lpstr>
      <vt:lpstr>Splinters in the middle of the auction </vt:lpstr>
      <vt:lpstr>Summary</vt:lpstr>
      <vt:lpstr>Summary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Gabi Levy</cp:lastModifiedBy>
  <cp:revision>733</cp:revision>
  <dcterms:created xsi:type="dcterms:W3CDTF">2010-02-17T15:59:13Z</dcterms:created>
  <dcterms:modified xsi:type="dcterms:W3CDTF">2013-03-17T11:29:14Z</dcterms:modified>
</cp:coreProperties>
</file>