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565" r:id="rId2"/>
    <p:sldId id="577" r:id="rId3"/>
    <p:sldId id="579" r:id="rId4"/>
    <p:sldId id="578" r:id="rId5"/>
    <p:sldId id="580" r:id="rId6"/>
    <p:sldId id="583" r:id="rId7"/>
    <p:sldId id="584" r:id="rId8"/>
    <p:sldId id="588" r:id="rId9"/>
    <p:sldId id="585" r:id="rId10"/>
    <p:sldId id="586" r:id="rId11"/>
    <p:sldId id="587" r:id="rId12"/>
    <p:sldId id="581" r:id="rId13"/>
    <p:sldId id="582" r:id="rId14"/>
    <p:sldId id="590" r:id="rId15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</p:showPr>
  <p:clrMru>
    <a:srgbClr val="6600CC"/>
    <a:srgbClr val="9900FF"/>
    <a:srgbClr val="C0C0C0"/>
    <a:srgbClr val="CCFFFF"/>
    <a:srgbClr val="CCECFF"/>
    <a:srgbClr val="DBFFB8"/>
    <a:srgbClr val="B366FF"/>
    <a:srgbClr val="BF8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6" y="1224"/>
      </p:cViewPr>
      <p:guideLst>
        <p:guide orient="horz" pos="16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he-IL" smtClean="0">
              <a:latin typeface="Arial" pitchFamily="34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he-IL" smtClean="0">
              <a:latin typeface="Arial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he-IL" smtClean="0">
              <a:latin typeface="Arial" pitchFamily="34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01600"/>
            <a:ext cx="2209800" cy="628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01600"/>
            <a:ext cx="6477000" cy="628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1600"/>
            <a:ext cx="8839200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8839200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65550"/>
            <a:ext cx="8839200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343400" cy="539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43400" cy="539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01600"/>
            <a:ext cx="8839200" cy="81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90600"/>
            <a:ext cx="8839200" cy="53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451600"/>
            <a:ext cx="79422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Dana Nau: Lecture slides for</a:t>
            </a:r>
            <a:r>
              <a:rPr lang="en-US" sz="1000" i="1">
                <a:solidFill>
                  <a:srgbClr val="000000"/>
                </a:solidFill>
              </a:rPr>
              <a:t> Automated Planning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Licensed under the Creative Commons Attribution-NonCommercial-ShareAlike License: http://creativecommons.org/licenses/by-nc-sa/2.0/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91550" y="6540500"/>
            <a:ext cx="4762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r">
              <a:spcBef>
                <a:spcPct val="50000"/>
              </a:spcBef>
            </a:pPr>
            <a:fld id="{60D1EABD-7ED0-4207-A633-F5A7A1D09539}" type="slidenum">
              <a:rPr lang="en-US" sz="1000"/>
              <a:pPr algn="r">
                <a:spcBef>
                  <a:spcPct val="50000"/>
                </a:spcBef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Char char="»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Times" pitchFamily="1" charset="0"/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135000"/>
        <a:buChar char="-"/>
        <a:defRPr sz="24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135000"/>
        <a:buChar char="-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135000"/>
        <a:buChar char="-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135000"/>
        <a:buChar char="-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135000"/>
        <a:buChar char="-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Chapter 23</a:t>
            </a:r>
            <a:br>
              <a:rPr lang="en-US" smtClean="0"/>
            </a:br>
            <a:r>
              <a:rPr lang="en-US" smtClean="0"/>
              <a:t>Planning in the Game of Bridge</a:t>
            </a:r>
          </a:p>
        </p:txBody>
      </p:sp>
      <p:sp>
        <p:nvSpPr>
          <p:cNvPr id="409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Dana S. Nau</a:t>
            </a:r>
            <a:endParaRPr lang="en-US" i="1" baseline="-25000" smtClean="0"/>
          </a:p>
          <a:p>
            <a:pPr eaLnBrk="1" hangingPunct="1"/>
            <a:r>
              <a:rPr lang="en-US" smtClean="0"/>
              <a:t>University of Maryland</a:t>
            </a:r>
          </a:p>
          <a:p>
            <a:pPr eaLnBrk="1" hangingPunct="1"/>
            <a:endParaRPr lang="en-US" baseline="30000" smtClean="0"/>
          </a:p>
          <a:p>
            <a:pPr eaLnBrk="1" hangingPunct="1"/>
            <a:fld id="{17A62B3E-D0AC-48AD-888D-382B8EC2CD13}" type="datetime12">
              <a:rPr lang="en-US" smtClean="0"/>
              <a:pPr eaLnBrk="1" hangingPunct="1"/>
              <a:t>8:26 AM</a:t>
            </a:fld>
            <a:r>
              <a:rPr lang="en-US" smtClean="0"/>
              <a:t>     </a:t>
            </a:r>
            <a:fld id="{C934EDEB-0490-45D3-A5D4-F7A727B78FE6}" type="datetime4">
              <a:rPr lang="en-US" smtClean="0"/>
              <a:pPr eaLnBrk="1" hangingPunct="1"/>
              <a:t>June 19, 2013</a:t>
            </a:fld>
            <a:endParaRPr lang="en-US" smtClean="0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397000" y="609600"/>
            <a:ext cx="64008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algn="ctr"/>
            <a:r>
              <a:rPr lang="en-US" sz="2400">
                <a:latin typeface="Times New Roman" pitchFamily="18" charset="0"/>
              </a:rPr>
              <a:t>Lecture slides for</a:t>
            </a:r>
          </a:p>
          <a:p>
            <a:pPr algn="ctr"/>
            <a:r>
              <a:rPr lang="en-US" sz="2400" i="1">
                <a:latin typeface="Times New Roman" pitchFamily="18" charset="0"/>
              </a:rPr>
              <a:t>Automated Planning: Theory and Practice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Game Tree Generated using the Methods</a:t>
            </a:r>
          </a:p>
        </p:txBody>
      </p:sp>
      <p:sp>
        <p:nvSpPr>
          <p:cNvPr id="16386" name="Freeform 3"/>
          <p:cNvSpPr>
            <a:spLocks/>
          </p:cNvSpPr>
          <p:nvPr/>
        </p:nvSpPr>
        <p:spPr bwMode="auto">
          <a:xfrm>
            <a:off x="5054600" y="1676400"/>
            <a:ext cx="1316038" cy="3130550"/>
          </a:xfrm>
          <a:custGeom>
            <a:avLst/>
            <a:gdLst>
              <a:gd name="T0" fmla="*/ 0 w 865"/>
              <a:gd name="T1" fmla="*/ 2147483647 h 1972"/>
              <a:gd name="T2" fmla="*/ 2147483647 w 865"/>
              <a:gd name="T3" fmla="*/ 2147483647 h 1972"/>
              <a:gd name="T4" fmla="*/ 2147483647 w 865"/>
              <a:gd name="T5" fmla="*/ 0 h 1972"/>
              <a:gd name="T6" fmla="*/ 0 w 865"/>
              <a:gd name="T7" fmla="*/ 0 h 1972"/>
              <a:gd name="T8" fmla="*/ 0 w 865"/>
              <a:gd name="T9" fmla="*/ 2147483647 h 1972"/>
              <a:gd name="T10" fmla="*/ 0 w 865"/>
              <a:gd name="T11" fmla="*/ 2147483647 h 19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5"/>
              <a:gd name="T19" fmla="*/ 0 h 1972"/>
              <a:gd name="T20" fmla="*/ 865 w 865"/>
              <a:gd name="T21" fmla="*/ 1972 h 19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5" h="1972">
                <a:moveTo>
                  <a:pt x="0" y="1971"/>
                </a:moveTo>
                <a:lnTo>
                  <a:pt x="864" y="1971"/>
                </a:lnTo>
                <a:lnTo>
                  <a:pt x="864" y="0"/>
                </a:lnTo>
                <a:lnTo>
                  <a:pt x="0" y="0"/>
                </a:lnTo>
                <a:lnTo>
                  <a:pt x="0" y="1488"/>
                </a:lnTo>
                <a:lnTo>
                  <a:pt x="0" y="1971"/>
                </a:lnTo>
              </a:path>
            </a:pathLst>
          </a:custGeom>
          <a:solidFill>
            <a:srgbClr val="DBFFB8"/>
          </a:solidFill>
          <a:ln w="12700" cap="rnd">
            <a:solidFill>
              <a:srgbClr val="DBFFB8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87" name="Freeform 4"/>
          <p:cNvSpPr>
            <a:spLocks/>
          </p:cNvSpPr>
          <p:nvPr/>
        </p:nvSpPr>
        <p:spPr bwMode="auto">
          <a:xfrm>
            <a:off x="2082800" y="1676400"/>
            <a:ext cx="1600200" cy="3130550"/>
          </a:xfrm>
          <a:custGeom>
            <a:avLst/>
            <a:gdLst>
              <a:gd name="T0" fmla="*/ 0 w 1057"/>
              <a:gd name="T1" fmla="*/ 2147483647 h 1972"/>
              <a:gd name="T2" fmla="*/ 2147483647 w 1057"/>
              <a:gd name="T3" fmla="*/ 2147483647 h 1972"/>
              <a:gd name="T4" fmla="*/ 2147483647 w 1057"/>
              <a:gd name="T5" fmla="*/ 0 h 1972"/>
              <a:gd name="T6" fmla="*/ 0 w 1057"/>
              <a:gd name="T7" fmla="*/ 0 h 1972"/>
              <a:gd name="T8" fmla="*/ 0 w 1057"/>
              <a:gd name="T9" fmla="*/ 2147483647 h 1972"/>
              <a:gd name="T10" fmla="*/ 0 w 1057"/>
              <a:gd name="T11" fmla="*/ 2147483647 h 19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7"/>
              <a:gd name="T19" fmla="*/ 0 h 1972"/>
              <a:gd name="T20" fmla="*/ 1057 w 1057"/>
              <a:gd name="T21" fmla="*/ 1972 h 19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7" h="1972">
                <a:moveTo>
                  <a:pt x="0" y="1971"/>
                </a:moveTo>
                <a:lnTo>
                  <a:pt x="1056" y="1971"/>
                </a:lnTo>
                <a:lnTo>
                  <a:pt x="1056" y="0"/>
                </a:lnTo>
                <a:lnTo>
                  <a:pt x="0" y="0"/>
                </a:lnTo>
                <a:lnTo>
                  <a:pt x="0" y="1488"/>
                </a:lnTo>
                <a:lnTo>
                  <a:pt x="0" y="1971"/>
                </a:lnTo>
              </a:path>
            </a:pathLst>
          </a:custGeom>
          <a:solidFill>
            <a:srgbClr val="DBFFB8"/>
          </a:solidFill>
          <a:ln w="12700" cap="rnd">
            <a:solidFill>
              <a:srgbClr val="DBFFB8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88" name="Freeform 5"/>
          <p:cNvSpPr>
            <a:spLocks/>
          </p:cNvSpPr>
          <p:nvPr/>
        </p:nvSpPr>
        <p:spPr bwMode="auto">
          <a:xfrm>
            <a:off x="3683000" y="4960938"/>
            <a:ext cx="1371600" cy="1212850"/>
          </a:xfrm>
          <a:custGeom>
            <a:avLst/>
            <a:gdLst>
              <a:gd name="T0" fmla="*/ 0 w 865"/>
              <a:gd name="T1" fmla="*/ 0 h 764"/>
              <a:gd name="T2" fmla="*/ 2147483647 w 865"/>
              <a:gd name="T3" fmla="*/ 0 h 764"/>
              <a:gd name="T4" fmla="*/ 2147483647 w 865"/>
              <a:gd name="T5" fmla="*/ 2147483647 h 764"/>
              <a:gd name="T6" fmla="*/ 0 w 865"/>
              <a:gd name="T7" fmla="*/ 2147483647 h 764"/>
              <a:gd name="T8" fmla="*/ 0 w 865"/>
              <a:gd name="T9" fmla="*/ 0 h 7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5"/>
              <a:gd name="T16" fmla="*/ 0 h 764"/>
              <a:gd name="T17" fmla="*/ 865 w 865"/>
              <a:gd name="T18" fmla="*/ 764 h 7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5" h="764">
                <a:moveTo>
                  <a:pt x="0" y="0"/>
                </a:moveTo>
                <a:lnTo>
                  <a:pt x="864" y="0"/>
                </a:lnTo>
                <a:lnTo>
                  <a:pt x="864" y="763"/>
                </a:lnTo>
                <a:lnTo>
                  <a:pt x="0" y="763"/>
                </a:lnTo>
                <a:lnTo>
                  <a:pt x="0" y="0"/>
                </a:lnTo>
              </a:path>
            </a:pathLst>
          </a:custGeom>
          <a:solidFill>
            <a:srgbClr val="C1CEFF"/>
          </a:solidFill>
          <a:ln w="12700" cap="rnd">
            <a:solidFill>
              <a:srgbClr val="C1CEFF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89" name="Freeform 6"/>
          <p:cNvSpPr>
            <a:spLocks/>
          </p:cNvSpPr>
          <p:nvPr/>
        </p:nvSpPr>
        <p:spPr bwMode="auto">
          <a:xfrm>
            <a:off x="2082800" y="4960938"/>
            <a:ext cx="1600200" cy="1212850"/>
          </a:xfrm>
          <a:custGeom>
            <a:avLst/>
            <a:gdLst>
              <a:gd name="T0" fmla="*/ 0 w 1057"/>
              <a:gd name="T1" fmla="*/ 0 h 764"/>
              <a:gd name="T2" fmla="*/ 2147483647 w 1057"/>
              <a:gd name="T3" fmla="*/ 0 h 764"/>
              <a:gd name="T4" fmla="*/ 2147483647 w 1057"/>
              <a:gd name="T5" fmla="*/ 2147483647 h 764"/>
              <a:gd name="T6" fmla="*/ 0 w 1057"/>
              <a:gd name="T7" fmla="*/ 2147483647 h 764"/>
              <a:gd name="T8" fmla="*/ 0 w 1057"/>
              <a:gd name="T9" fmla="*/ 0 h 7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7"/>
              <a:gd name="T16" fmla="*/ 0 h 764"/>
              <a:gd name="T17" fmla="*/ 1057 w 1057"/>
              <a:gd name="T18" fmla="*/ 764 h 7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7" h="764">
                <a:moveTo>
                  <a:pt x="0" y="0"/>
                </a:moveTo>
                <a:lnTo>
                  <a:pt x="1056" y="0"/>
                </a:lnTo>
                <a:lnTo>
                  <a:pt x="1056" y="763"/>
                </a:lnTo>
                <a:lnTo>
                  <a:pt x="0" y="763"/>
                </a:lnTo>
                <a:lnTo>
                  <a:pt x="0" y="0"/>
                </a:lnTo>
              </a:path>
            </a:pathLst>
          </a:custGeom>
          <a:solidFill>
            <a:srgbClr val="DBFFB8"/>
          </a:solidFill>
          <a:ln w="12700" cap="rnd">
            <a:solidFill>
              <a:srgbClr val="DBFFB8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90" name="Freeform 7"/>
          <p:cNvSpPr>
            <a:spLocks/>
          </p:cNvSpPr>
          <p:nvPr/>
        </p:nvSpPr>
        <p:spPr bwMode="auto">
          <a:xfrm>
            <a:off x="5054600" y="4960938"/>
            <a:ext cx="1316038" cy="1212850"/>
          </a:xfrm>
          <a:custGeom>
            <a:avLst/>
            <a:gdLst>
              <a:gd name="T0" fmla="*/ 0 w 865"/>
              <a:gd name="T1" fmla="*/ 0 h 764"/>
              <a:gd name="T2" fmla="*/ 2147483647 w 865"/>
              <a:gd name="T3" fmla="*/ 0 h 764"/>
              <a:gd name="T4" fmla="*/ 2147483647 w 865"/>
              <a:gd name="T5" fmla="*/ 2147483647 h 764"/>
              <a:gd name="T6" fmla="*/ 0 w 865"/>
              <a:gd name="T7" fmla="*/ 2147483647 h 764"/>
              <a:gd name="T8" fmla="*/ 0 w 865"/>
              <a:gd name="T9" fmla="*/ 0 h 7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5"/>
              <a:gd name="T16" fmla="*/ 0 h 764"/>
              <a:gd name="T17" fmla="*/ 865 w 865"/>
              <a:gd name="T18" fmla="*/ 764 h 7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5" h="764">
                <a:moveTo>
                  <a:pt x="0" y="0"/>
                </a:moveTo>
                <a:lnTo>
                  <a:pt x="864" y="0"/>
                </a:lnTo>
                <a:lnTo>
                  <a:pt x="864" y="763"/>
                </a:lnTo>
                <a:lnTo>
                  <a:pt x="0" y="763"/>
                </a:lnTo>
                <a:lnTo>
                  <a:pt x="0" y="0"/>
                </a:lnTo>
              </a:path>
            </a:pathLst>
          </a:custGeom>
          <a:solidFill>
            <a:srgbClr val="DBFFB8"/>
          </a:solidFill>
          <a:ln w="12700" cap="rnd">
            <a:solidFill>
              <a:srgbClr val="DBFFB8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91" name="Freeform 8"/>
          <p:cNvSpPr>
            <a:spLocks/>
          </p:cNvSpPr>
          <p:nvPr/>
        </p:nvSpPr>
        <p:spPr bwMode="auto">
          <a:xfrm>
            <a:off x="3683000" y="1676400"/>
            <a:ext cx="1371600" cy="3130550"/>
          </a:xfrm>
          <a:custGeom>
            <a:avLst/>
            <a:gdLst>
              <a:gd name="T0" fmla="*/ 0 w 865"/>
              <a:gd name="T1" fmla="*/ 2147483647 h 1972"/>
              <a:gd name="T2" fmla="*/ 2147483647 w 865"/>
              <a:gd name="T3" fmla="*/ 2147483647 h 1972"/>
              <a:gd name="T4" fmla="*/ 2147483647 w 865"/>
              <a:gd name="T5" fmla="*/ 0 h 1972"/>
              <a:gd name="T6" fmla="*/ 0 w 865"/>
              <a:gd name="T7" fmla="*/ 0 h 1972"/>
              <a:gd name="T8" fmla="*/ 0 w 865"/>
              <a:gd name="T9" fmla="*/ 2147483647 h 1972"/>
              <a:gd name="T10" fmla="*/ 0 w 865"/>
              <a:gd name="T11" fmla="*/ 2147483647 h 19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5"/>
              <a:gd name="T19" fmla="*/ 0 h 1972"/>
              <a:gd name="T20" fmla="*/ 865 w 865"/>
              <a:gd name="T21" fmla="*/ 1972 h 19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5" h="1972">
                <a:moveTo>
                  <a:pt x="0" y="1971"/>
                </a:moveTo>
                <a:lnTo>
                  <a:pt x="864" y="1971"/>
                </a:lnTo>
                <a:lnTo>
                  <a:pt x="864" y="0"/>
                </a:lnTo>
                <a:lnTo>
                  <a:pt x="0" y="0"/>
                </a:lnTo>
                <a:lnTo>
                  <a:pt x="0" y="1488"/>
                </a:lnTo>
                <a:lnTo>
                  <a:pt x="0" y="1971"/>
                </a:lnTo>
              </a:path>
            </a:pathLst>
          </a:custGeom>
          <a:solidFill>
            <a:srgbClr val="C1CEFF"/>
          </a:solidFill>
          <a:ln w="12700" cap="rnd">
            <a:solidFill>
              <a:srgbClr val="C1CEFF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92" name="Freeform 9"/>
          <p:cNvSpPr>
            <a:spLocks/>
          </p:cNvSpPr>
          <p:nvPr/>
        </p:nvSpPr>
        <p:spPr bwMode="auto">
          <a:xfrm>
            <a:off x="863600" y="4960938"/>
            <a:ext cx="1219200" cy="1212850"/>
          </a:xfrm>
          <a:custGeom>
            <a:avLst/>
            <a:gdLst>
              <a:gd name="T0" fmla="*/ 0 w 625"/>
              <a:gd name="T1" fmla="*/ 0 h 764"/>
              <a:gd name="T2" fmla="*/ 2147483647 w 625"/>
              <a:gd name="T3" fmla="*/ 0 h 764"/>
              <a:gd name="T4" fmla="*/ 2147483647 w 625"/>
              <a:gd name="T5" fmla="*/ 2147483647 h 764"/>
              <a:gd name="T6" fmla="*/ 0 w 625"/>
              <a:gd name="T7" fmla="*/ 2147483647 h 764"/>
              <a:gd name="T8" fmla="*/ 0 w 625"/>
              <a:gd name="T9" fmla="*/ 0 h 7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5"/>
              <a:gd name="T16" fmla="*/ 0 h 764"/>
              <a:gd name="T17" fmla="*/ 625 w 625"/>
              <a:gd name="T18" fmla="*/ 764 h 7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5" h="764">
                <a:moveTo>
                  <a:pt x="0" y="0"/>
                </a:moveTo>
                <a:lnTo>
                  <a:pt x="624" y="0"/>
                </a:lnTo>
                <a:lnTo>
                  <a:pt x="624" y="763"/>
                </a:lnTo>
                <a:lnTo>
                  <a:pt x="0" y="763"/>
                </a:lnTo>
                <a:lnTo>
                  <a:pt x="0" y="0"/>
                </a:lnTo>
              </a:path>
            </a:pathLst>
          </a:custGeom>
          <a:solidFill>
            <a:srgbClr val="C1CEFF"/>
          </a:solidFill>
          <a:ln w="12700" cap="rnd">
            <a:solidFill>
              <a:srgbClr val="C1CEFF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93" name="Freeform 10"/>
          <p:cNvSpPr>
            <a:spLocks/>
          </p:cNvSpPr>
          <p:nvPr/>
        </p:nvSpPr>
        <p:spPr bwMode="auto">
          <a:xfrm>
            <a:off x="863600" y="1676400"/>
            <a:ext cx="1219200" cy="3130550"/>
          </a:xfrm>
          <a:custGeom>
            <a:avLst/>
            <a:gdLst>
              <a:gd name="T0" fmla="*/ 0 w 625"/>
              <a:gd name="T1" fmla="*/ 2147483647 h 1972"/>
              <a:gd name="T2" fmla="*/ 2147483647 w 625"/>
              <a:gd name="T3" fmla="*/ 2147483647 h 1972"/>
              <a:gd name="T4" fmla="*/ 2147483647 w 625"/>
              <a:gd name="T5" fmla="*/ 0 h 1972"/>
              <a:gd name="T6" fmla="*/ 0 w 625"/>
              <a:gd name="T7" fmla="*/ 0 h 1972"/>
              <a:gd name="T8" fmla="*/ 0 w 625"/>
              <a:gd name="T9" fmla="*/ 2147483647 h 1972"/>
              <a:gd name="T10" fmla="*/ 0 w 625"/>
              <a:gd name="T11" fmla="*/ 2147483647 h 19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5"/>
              <a:gd name="T19" fmla="*/ 0 h 1972"/>
              <a:gd name="T20" fmla="*/ 625 w 625"/>
              <a:gd name="T21" fmla="*/ 1972 h 19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5" h="1972">
                <a:moveTo>
                  <a:pt x="0" y="1971"/>
                </a:moveTo>
                <a:lnTo>
                  <a:pt x="624" y="1971"/>
                </a:lnTo>
                <a:lnTo>
                  <a:pt x="624" y="0"/>
                </a:lnTo>
                <a:lnTo>
                  <a:pt x="0" y="0"/>
                </a:lnTo>
                <a:lnTo>
                  <a:pt x="0" y="1488"/>
                </a:lnTo>
                <a:lnTo>
                  <a:pt x="0" y="1971"/>
                </a:lnTo>
              </a:path>
            </a:pathLst>
          </a:custGeom>
          <a:solidFill>
            <a:srgbClr val="C1CEFF"/>
          </a:solidFill>
          <a:ln w="12700" cap="rnd">
            <a:solidFill>
              <a:srgbClr val="C1CEFF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5384800" y="3581400"/>
            <a:ext cx="96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2574925" y="3257550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N—</a:t>
            </a: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2986088" y="3257550"/>
            <a:ext cx="4889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Q</a:t>
            </a:r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4038600" y="3257550"/>
            <a:ext cx="5699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E—</a:t>
            </a:r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4433888" y="3257550"/>
            <a:ext cx="4889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K</a:t>
            </a:r>
          </a:p>
        </p:txBody>
      </p:sp>
      <p:sp>
        <p:nvSpPr>
          <p:cNvPr id="16399" name="Line 16"/>
          <p:cNvSpPr>
            <a:spLocks noChangeShapeType="1"/>
          </p:cNvSpPr>
          <p:nvPr/>
        </p:nvSpPr>
        <p:spPr bwMode="auto">
          <a:xfrm>
            <a:off x="5461000" y="2819400"/>
            <a:ext cx="88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00" name="Freeform 17"/>
          <p:cNvSpPr>
            <a:spLocks/>
          </p:cNvSpPr>
          <p:nvPr/>
        </p:nvSpPr>
        <p:spPr bwMode="auto">
          <a:xfrm>
            <a:off x="3968750" y="3570288"/>
            <a:ext cx="1143000" cy="1587"/>
          </a:xfrm>
          <a:custGeom>
            <a:avLst/>
            <a:gdLst>
              <a:gd name="T0" fmla="*/ 0 w 720"/>
              <a:gd name="T1" fmla="*/ 0 h 1"/>
              <a:gd name="T2" fmla="*/ 2147483647 w 720"/>
              <a:gd name="T3" fmla="*/ 0 h 1"/>
              <a:gd name="T4" fmla="*/ 0 w 720"/>
              <a:gd name="T5" fmla="*/ 0 h 1"/>
              <a:gd name="T6" fmla="*/ 0 60000 65536"/>
              <a:gd name="T7" fmla="*/ 0 60000 65536"/>
              <a:gd name="T8" fmla="*/ 0 60000 65536"/>
              <a:gd name="T9" fmla="*/ 0 w 720"/>
              <a:gd name="T10" fmla="*/ 0 h 1"/>
              <a:gd name="T11" fmla="*/ 720 w 72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">
                <a:moveTo>
                  <a:pt x="0" y="0"/>
                </a:moveTo>
                <a:lnTo>
                  <a:pt x="719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>
            <a:off x="3997325" y="2427288"/>
            <a:ext cx="113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 flipV="1">
            <a:off x="3997325" y="4343400"/>
            <a:ext cx="115252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>
            <a:off x="2336800" y="35814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 flipH="1">
            <a:off x="255905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 flipH="1" flipV="1">
            <a:off x="2635250" y="4343400"/>
            <a:ext cx="1143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06" name="Rectangle 23"/>
          <p:cNvSpPr>
            <a:spLocks noChangeArrowheads="1"/>
          </p:cNvSpPr>
          <p:nvPr/>
        </p:nvSpPr>
        <p:spPr bwMode="auto">
          <a:xfrm>
            <a:off x="1209675" y="1711325"/>
            <a:ext cx="1133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Times New Roman" pitchFamily="18" charset="0"/>
              </a:rPr>
              <a:t>FINESSE</a:t>
            </a:r>
          </a:p>
        </p:txBody>
      </p:sp>
      <p:sp>
        <p:nvSpPr>
          <p:cNvPr id="16407" name="Rectangle 24"/>
          <p:cNvSpPr>
            <a:spLocks noChangeArrowheads="1"/>
          </p:cNvSpPr>
          <p:nvPr/>
        </p:nvSpPr>
        <p:spPr bwMode="auto">
          <a:xfrm>
            <a:off x="2574925" y="2098675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N—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2986088" y="2098675"/>
            <a:ext cx="4381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16409" name="Rectangle 26"/>
          <p:cNvSpPr>
            <a:spLocks noChangeArrowheads="1"/>
          </p:cNvSpPr>
          <p:nvPr/>
        </p:nvSpPr>
        <p:spPr bwMode="auto">
          <a:xfrm>
            <a:off x="4038600" y="2098675"/>
            <a:ext cx="549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E—</a:t>
            </a:r>
          </a:p>
        </p:txBody>
      </p:sp>
      <p:sp>
        <p:nvSpPr>
          <p:cNvPr id="16410" name="Rectangle 27"/>
          <p:cNvSpPr>
            <a:spLocks noChangeArrowheads="1"/>
          </p:cNvSpPr>
          <p:nvPr/>
        </p:nvSpPr>
        <p:spPr bwMode="auto">
          <a:xfrm>
            <a:off x="4433888" y="2098675"/>
            <a:ext cx="4127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J</a:t>
            </a:r>
          </a:p>
        </p:txBody>
      </p:sp>
      <p:sp>
        <p:nvSpPr>
          <p:cNvPr id="16411" name="Rectangle 28"/>
          <p:cNvSpPr>
            <a:spLocks noChangeArrowheads="1"/>
          </p:cNvSpPr>
          <p:nvPr/>
        </p:nvSpPr>
        <p:spPr bwMode="auto">
          <a:xfrm>
            <a:off x="2574925" y="4021138"/>
            <a:ext cx="574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N—</a:t>
            </a:r>
          </a:p>
        </p:txBody>
      </p:sp>
      <p:sp>
        <p:nvSpPr>
          <p:cNvPr id="16412" name="Rectangle 29"/>
          <p:cNvSpPr>
            <a:spLocks noChangeArrowheads="1"/>
          </p:cNvSpPr>
          <p:nvPr/>
        </p:nvSpPr>
        <p:spPr bwMode="auto">
          <a:xfrm>
            <a:off x="2986088" y="4021138"/>
            <a:ext cx="473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</a:t>
            </a:r>
            <a:r>
              <a:rPr lang="en-US">
                <a:latin typeface="Times New Roman" pitchFamily="18" charset="0"/>
              </a:rPr>
              <a:t>3</a:t>
            </a:r>
          </a:p>
        </p:txBody>
      </p:sp>
      <p:sp>
        <p:nvSpPr>
          <p:cNvPr id="16413" name="Rectangle 30"/>
          <p:cNvSpPr>
            <a:spLocks noChangeArrowheads="1"/>
          </p:cNvSpPr>
          <p:nvPr/>
        </p:nvSpPr>
        <p:spPr bwMode="auto">
          <a:xfrm>
            <a:off x="1011238" y="3259138"/>
            <a:ext cx="625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W—</a:t>
            </a:r>
          </a:p>
        </p:txBody>
      </p:sp>
      <p:sp>
        <p:nvSpPr>
          <p:cNvPr id="16414" name="Rectangle 31"/>
          <p:cNvSpPr>
            <a:spLocks noChangeArrowheads="1"/>
          </p:cNvSpPr>
          <p:nvPr/>
        </p:nvSpPr>
        <p:spPr bwMode="auto">
          <a:xfrm>
            <a:off x="1474788" y="3259138"/>
            <a:ext cx="4381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16415" name="Rectangle 32"/>
          <p:cNvSpPr>
            <a:spLocks noChangeArrowheads="1"/>
          </p:cNvSpPr>
          <p:nvPr/>
        </p:nvSpPr>
        <p:spPr bwMode="auto">
          <a:xfrm>
            <a:off x="4038600" y="4021138"/>
            <a:ext cx="549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E—</a:t>
            </a:r>
          </a:p>
        </p:txBody>
      </p:sp>
      <p:sp>
        <p:nvSpPr>
          <p:cNvPr id="16416" name="Rectangle 33"/>
          <p:cNvSpPr>
            <a:spLocks noChangeArrowheads="1"/>
          </p:cNvSpPr>
          <p:nvPr/>
        </p:nvSpPr>
        <p:spPr bwMode="auto">
          <a:xfrm>
            <a:off x="4433888" y="4021138"/>
            <a:ext cx="4889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K</a:t>
            </a:r>
          </a:p>
        </p:txBody>
      </p:sp>
      <p:sp>
        <p:nvSpPr>
          <p:cNvPr id="16417" name="Rectangle 34"/>
          <p:cNvSpPr>
            <a:spLocks noChangeArrowheads="1"/>
          </p:cNvSpPr>
          <p:nvPr/>
        </p:nvSpPr>
        <p:spPr bwMode="auto">
          <a:xfrm>
            <a:off x="5472113" y="3257550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S—</a:t>
            </a:r>
          </a:p>
        </p:txBody>
      </p:sp>
      <p:sp>
        <p:nvSpPr>
          <p:cNvPr id="16418" name="Rectangle 35"/>
          <p:cNvSpPr>
            <a:spLocks noChangeArrowheads="1"/>
          </p:cNvSpPr>
          <p:nvPr/>
        </p:nvSpPr>
        <p:spPr bwMode="auto">
          <a:xfrm>
            <a:off x="5832475" y="3257550"/>
            <a:ext cx="4381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3</a:t>
            </a:r>
          </a:p>
        </p:txBody>
      </p:sp>
      <p:sp>
        <p:nvSpPr>
          <p:cNvPr id="16419" name="Rectangle 36"/>
          <p:cNvSpPr>
            <a:spLocks noChangeArrowheads="1"/>
          </p:cNvSpPr>
          <p:nvPr/>
        </p:nvSpPr>
        <p:spPr bwMode="auto">
          <a:xfrm>
            <a:off x="5472113" y="1717675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S—</a:t>
            </a:r>
          </a:p>
        </p:txBody>
      </p:sp>
      <p:sp>
        <p:nvSpPr>
          <p:cNvPr id="16420" name="Rectangle 37"/>
          <p:cNvSpPr>
            <a:spLocks noChangeArrowheads="1"/>
          </p:cNvSpPr>
          <p:nvPr/>
        </p:nvSpPr>
        <p:spPr bwMode="auto">
          <a:xfrm>
            <a:off x="5832475" y="1717675"/>
            <a:ext cx="4889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Q</a:t>
            </a:r>
          </a:p>
        </p:txBody>
      </p:sp>
      <p:sp>
        <p:nvSpPr>
          <p:cNvPr id="16421" name="Rectangle 38"/>
          <p:cNvSpPr>
            <a:spLocks noChangeArrowheads="1"/>
          </p:cNvSpPr>
          <p:nvPr/>
        </p:nvSpPr>
        <p:spPr bwMode="auto">
          <a:xfrm>
            <a:off x="5472113" y="2479675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S—</a:t>
            </a:r>
          </a:p>
        </p:txBody>
      </p:sp>
      <p:sp>
        <p:nvSpPr>
          <p:cNvPr id="16422" name="Rectangle 39"/>
          <p:cNvSpPr>
            <a:spLocks noChangeArrowheads="1"/>
          </p:cNvSpPr>
          <p:nvPr/>
        </p:nvSpPr>
        <p:spPr bwMode="auto">
          <a:xfrm>
            <a:off x="5832475" y="2479675"/>
            <a:ext cx="43815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5</a:t>
            </a:r>
          </a:p>
        </p:txBody>
      </p:sp>
      <p:sp>
        <p:nvSpPr>
          <p:cNvPr id="16423" name="Rectangle 40"/>
          <p:cNvSpPr>
            <a:spLocks noChangeArrowheads="1"/>
          </p:cNvSpPr>
          <p:nvPr/>
        </p:nvSpPr>
        <p:spPr bwMode="auto">
          <a:xfrm>
            <a:off x="5472113" y="4021138"/>
            <a:ext cx="536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S—</a:t>
            </a:r>
          </a:p>
        </p:txBody>
      </p:sp>
      <p:sp>
        <p:nvSpPr>
          <p:cNvPr id="16424" name="Rectangle 41"/>
          <p:cNvSpPr>
            <a:spLocks noChangeArrowheads="1"/>
          </p:cNvSpPr>
          <p:nvPr/>
        </p:nvSpPr>
        <p:spPr bwMode="auto">
          <a:xfrm>
            <a:off x="5832475" y="4021138"/>
            <a:ext cx="4381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3</a:t>
            </a:r>
          </a:p>
        </p:txBody>
      </p:sp>
      <p:sp>
        <p:nvSpPr>
          <p:cNvPr id="16425" name="Freeform 42"/>
          <p:cNvSpPr>
            <a:spLocks/>
          </p:cNvSpPr>
          <p:nvPr/>
        </p:nvSpPr>
        <p:spPr bwMode="auto">
          <a:xfrm>
            <a:off x="3683000" y="3392488"/>
            <a:ext cx="309563" cy="309562"/>
          </a:xfrm>
          <a:custGeom>
            <a:avLst/>
            <a:gdLst>
              <a:gd name="T0" fmla="*/ 2147483647 w 195"/>
              <a:gd name="T1" fmla="*/ 2147483647 h 195"/>
              <a:gd name="T2" fmla="*/ 2147483647 w 195"/>
              <a:gd name="T3" fmla="*/ 0 h 195"/>
              <a:gd name="T4" fmla="*/ 0 w 195"/>
              <a:gd name="T5" fmla="*/ 0 h 195"/>
              <a:gd name="T6" fmla="*/ 0 w 195"/>
              <a:gd name="T7" fmla="*/ 2147483647 h 195"/>
              <a:gd name="T8" fmla="*/ 2147483647 w 195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"/>
              <a:gd name="T16" fmla="*/ 0 h 195"/>
              <a:gd name="T17" fmla="*/ 195 w 195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" h="195">
                <a:moveTo>
                  <a:pt x="194" y="194"/>
                </a:moveTo>
                <a:lnTo>
                  <a:pt x="194" y="0"/>
                </a:lnTo>
                <a:lnTo>
                  <a:pt x="0" y="0"/>
                </a:lnTo>
                <a:lnTo>
                  <a:pt x="0" y="194"/>
                </a:lnTo>
                <a:lnTo>
                  <a:pt x="194" y="194"/>
                </a:lnTo>
              </a:path>
            </a:pathLst>
          </a:custGeom>
          <a:solidFill>
            <a:srgbClr val="114FFB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426" name="Freeform 43"/>
          <p:cNvSpPr>
            <a:spLocks/>
          </p:cNvSpPr>
          <p:nvPr/>
        </p:nvSpPr>
        <p:spPr bwMode="auto">
          <a:xfrm>
            <a:off x="3683000" y="2266950"/>
            <a:ext cx="309563" cy="309563"/>
          </a:xfrm>
          <a:custGeom>
            <a:avLst/>
            <a:gdLst>
              <a:gd name="T0" fmla="*/ 2147483647 w 195"/>
              <a:gd name="T1" fmla="*/ 2147483647 h 195"/>
              <a:gd name="T2" fmla="*/ 2147483647 w 195"/>
              <a:gd name="T3" fmla="*/ 0 h 195"/>
              <a:gd name="T4" fmla="*/ 0 w 195"/>
              <a:gd name="T5" fmla="*/ 0 h 195"/>
              <a:gd name="T6" fmla="*/ 0 w 195"/>
              <a:gd name="T7" fmla="*/ 2147483647 h 195"/>
              <a:gd name="T8" fmla="*/ 2147483647 w 195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"/>
              <a:gd name="T16" fmla="*/ 0 h 195"/>
              <a:gd name="T17" fmla="*/ 195 w 195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" h="195">
                <a:moveTo>
                  <a:pt x="194" y="194"/>
                </a:moveTo>
                <a:lnTo>
                  <a:pt x="194" y="0"/>
                </a:lnTo>
                <a:lnTo>
                  <a:pt x="0" y="0"/>
                </a:lnTo>
                <a:lnTo>
                  <a:pt x="0" y="194"/>
                </a:lnTo>
                <a:lnTo>
                  <a:pt x="194" y="194"/>
                </a:lnTo>
              </a:path>
            </a:pathLst>
          </a:custGeom>
          <a:solidFill>
            <a:srgbClr val="114FFB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427" name="Freeform 44"/>
          <p:cNvSpPr>
            <a:spLocks/>
          </p:cNvSpPr>
          <p:nvPr/>
        </p:nvSpPr>
        <p:spPr bwMode="auto">
          <a:xfrm>
            <a:off x="3683000" y="4189413"/>
            <a:ext cx="309563" cy="309562"/>
          </a:xfrm>
          <a:custGeom>
            <a:avLst/>
            <a:gdLst>
              <a:gd name="T0" fmla="*/ 2147483647 w 195"/>
              <a:gd name="T1" fmla="*/ 2147483647 h 195"/>
              <a:gd name="T2" fmla="*/ 2147483647 w 195"/>
              <a:gd name="T3" fmla="*/ 0 h 195"/>
              <a:gd name="T4" fmla="*/ 0 w 195"/>
              <a:gd name="T5" fmla="*/ 0 h 195"/>
              <a:gd name="T6" fmla="*/ 0 w 195"/>
              <a:gd name="T7" fmla="*/ 2147483647 h 195"/>
              <a:gd name="T8" fmla="*/ 2147483647 w 195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"/>
              <a:gd name="T16" fmla="*/ 0 h 195"/>
              <a:gd name="T17" fmla="*/ 195 w 195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" h="195">
                <a:moveTo>
                  <a:pt x="194" y="194"/>
                </a:moveTo>
                <a:lnTo>
                  <a:pt x="194" y="0"/>
                </a:lnTo>
                <a:lnTo>
                  <a:pt x="0" y="0"/>
                </a:lnTo>
                <a:lnTo>
                  <a:pt x="0" y="194"/>
                </a:lnTo>
                <a:lnTo>
                  <a:pt x="194" y="194"/>
                </a:lnTo>
              </a:path>
            </a:pathLst>
          </a:custGeom>
          <a:solidFill>
            <a:srgbClr val="114FFB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428" name="Oval 45"/>
          <p:cNvSpPr>
            <a:spLocks noChangeArrowheads="1"/>
          </p:cNvSpPr>
          <p:nvPr/>
        </p:nvSpPr>
        <p:spPr bwMode="auto">
          <a:xfrm>
            <a:off x="5054600" y="3398838"/>
            <a:ext cx="301625" cy="300037"/>
          </a:xfrm>
          <a:prstGeom prst="ellipse">
            <a:avLst/>
          </a:prstGeom>
          <a:solidFill>
            <a:srgbClr val="00AE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29" name="Line 46"/>
          <p:cNvSpPr>
            <a:spLocks noChangeShapeType="1"/>
          </p:cNvSpPr>
          <p:nvPr/>
        </p:nvSpPr>
        <p:spPr bwMode="auto">
          <a:xfrm flipH="1">
            <a:off x="2330450" y="2444750"/>
            <a:ext cx="228600" cy="1130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0" name="Line 47"/>
          <p:cNvSpPr>
            <a:spLocks noChangeShapeType="1"/>
          </p:cNvSpPr>
          <p:nvPr/>
        </p:nvSpPr>
        <p:spPr bwMode="auto">
          <a:xfrm flipH="1" flipV="1">
            <a:off x="2330450" y="35814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1" name="Line 48"/>
          <p:cNvSpPr>
            <a:spLocks noChangeShapeType="1"/>
          </p:cNvSpPr>
          <p:nvPr/>
        </p:nvSpPr>
        <p:spPr bwMode="auto">
          <a:xfrm>
            <a:off x="5461000" y="2057400"/>
            <a:ext cx="88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2" name="Line 49"/>
          <p:cNvSpPr>
            <a:spLocks noChangeShapeType="1"/>
          </p:cNvSpPr>
          <p:nvPr/>
        </p:nvSpPr>
        <p:spPr bwMode="auto">
          <a:xfrm flipH="1">
            <a:off x="5359400" y="2063750"/>
            <a:ext cx="9525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3" name="Line 50"/>
          <p:cNvSpPr>
            <a:spLocks noChangeShapeType="1"/>
          </p:cNvSpPr>
          <p:nvPr/>
        </p:nvSpPr>
        <p:spPr bwMode="auto">
          <a:xfrm flipH="1" flipV="1">
            <a:off x="5359400" y="2438400"/>
            <a:ext cx="9525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4" name="Line 51"/>
          <p:cNvSpPr>
            <a:spLocks noChangeShapeType="1"/>
          </p:cNvSpPr>
          <p:nvPr/>
        </p:nvSpPr>
        <p:spPr bwMode="auto">
          <a:xfrm>
            <a:off x="5283200" y="4343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5" name="Oval 52"/>
          <p:cNvSpPr>
            <a:spLocks noChangeArrowheads="1"/>
          </p:cNvSpPr>
          <p:nvPr/>
        </p:nvSpPr>
        <p:spPr bwMode="auto">
          <a:xfrm>
            <a:off x="5054600" y="4178300"/>
            <a:ext cx="301625" cy="300038"/>
          </a:xfrm>
          <a:prstGeom prst="ellipse">
            <a:avLst/>
          </a:prstGeom>
          <a:solidFill>
            <a:srgbClr val="00AE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6" name="Oval 53"/>
          <p:cNvSpPr>
            <a:spLocks noChangeArrowheads="1"/>
          </p:cNvSpPr>
          <p:nvPr/>
        </p:nvSpPr>
        <p:spPr bwMode="auto">
          <a:xfrm>
            <a:off x="5054600" y="2255838"/>
            <a:ext cx="301625" cy="300037"/>
          </a:xfrm>
          <a:prstGeom prst="ellipse">
            <a:avLst/>
          </a:prstGeom>
          <a:solidFill>
            <a:srgbClr val="00AE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7" name="Rectangle 54"/>
          <p:cNvSpPr>
            <a:spLocks noChangeArrowheads="1"/>
          </p:cNvSpPr>
          <p:nvPr/>
        </p:nvSpPr>
        <p:spPr bwMode="auto">
          <a:xfrm>
            <a:off x="863600" y="1682750"/>
            <a:ext cx="5499100" cy="3111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8" name="Line 55"/>
          <p:cNvSpPr>
            <a:spLocks noChangeShapeType="1"/>
          </p:cNvSpPr>
          <p:nvPr/>
        </p:nvSpPr>
        <p:spPr bwMode="auto">
          <a:xfrm flipH="1">
            <a:off x="2330450" y="5715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39" name="Rectangle 56"/>
          <p:cNvSpPr>
            <a:spLocks noChangeArrowheads="1"/>
          </p:cNvSpPr>
          <p:nvPr/>
        </p:nvSpPr>
        <p:spPr bwMode="auto">
          <a:xfrm>
            <a:off x="992188" y="5395913"/>
            <a:ext cx="6254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W—</a:t>
            </a:r>
          </a:p>
        </p:txBody>
      </p:sp>
      <p:sp>
        <p:nvSpPr>
          <p:cNvPr id="16440" name="Rectangle 57"/>
          <p:cNvSpPr>
            <a:spLocks noChangeArrowheads="1"/>
          </p:cNvSpPr>
          <p:nvPr/>
        </p:nvSpPr>
        <p:spPr bwMode="auto">
          <a:xfrm>
            <a:off x="1455738" y="5395913"/>
            <a:ext cx="4889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6441" name="Rectangle 58"/>
          <p:cNvSpPr>
            <a:spLocks noChangeArrowheads="1"/>
          </p:cNvSpPr>
          <p:nvPr/>
        </p:nvSpPr>
        <p:spPr bwMode="auto">
          <a:xfrm>
            <a:off x="2986088" y="5395913"/>
            <a:ext cx="4381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3</a:t>
            </a:r>
          </a:p>
        </p:txBody>
      </p:sp>
      <p:sp>
        <p:nvSpPr>
          <p:cNvPr id="16442" name="Rectangle 59"/>
          <p:cNvSpPr>
            <a:spLocks noChangeArrowheads="1"/>
          </p:cNvSpPr>
          <p:nvPr/>
        </p:nvSpPr>
        <p:spPr bwMode="auto">
          <a:xfrm>
            <a:off x="4038600" y="5395913"/>
            <a:ext cx="549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E—</a:t>
            </a:r>
          </a:p>
        </p:txBody>
      </p:sp>
      <p:sp>
        <p:nvSpPr>
          <p:cNvPr id="16443" name="Rectangle 60"/>
          <p:cNvSpPr>
            <a:spLocks noChangeArrowheads="1"/>
          </p:cNvSpPr>
          <p:nvPr/>
        </p:nvSpPr>
        <p:spPr bwMode="auto">
          <a:xfrm>
            <a:off x="4433888" y="5395913"/>
            <a:ext cx="4381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4</a:t>
            </a:r>
          </a:p>
        </p:txBody>
      </p:sp>
      <p:sp>
        <p:nvSpPr>
          <p:cNvPr id="16444" name="Rectangle 61"/>
          <p:cNvSpPr>
            <a:spLocks noChangeArrowheads="1"/>
          </p:cNvSpPr>
          <p:nvPr/>
        </p:nvSpPr>
        <p:spPr bwMode="auto">
          <a:xfrm>
            <a:off x="5832475" y="5395913"/>
            <a:ext cx="43815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Monotype Sorts" pitchFamily="1" charset="2"/>
              </a:rPr>
              <a:t></a:t>
            </a:r>
            <a:r>
              <a:rPr lang="en-US">
                <a:latin typeface="Times New Roman" pitchFamily="18" charset="0"/>
              </a:rPr>
              <a:t>5</a:t>
            </a:r>
          </a:p>
        </p:txBody>
      </p:sp>
      <p:sp>
        <p:nvSpPr>
          <p:cNvPr id="16445" name="Rectangle 62"/>
          <p:cNvSpPr>
            <a:spLocks noChangeArrowheads="1"/>
          </p:cNvSpPr>
          <p:nvPr/>
        </p:nvSpPr>
        <p:spPr bwMode="auto">
          <a:xfrm>
            <a:off x="101600" y="4992688"/>
            <a:ext cx="6524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+600</a:t>
            </a:r>
          </a:p>
        </p:txBody>
      </p:sp>
      <p:sp>
        <p:nvSpPr>
          <p:cNvPr id="16446" name="Rectangle 63"/>
          <p:cNvSpPr>
            <a:spLocks noChangeArrowheads="1"/>
          </p:cNvSpPr>
          <p:nvPr/>
        </p:nvSpPr>
        <p:spPr bwMode="auto">
          <a:xfrm>
            <a:off x="1092200" y="4948238"/>
            <a:ext cx="13684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Times New Roman" pitchFamily="18" charset="0"/>
              </a:rPr>
              <a:t>CASH OUT</a:t>
            </a:r>
          </a:p>
        </p:txBody>
      </p:sp>
      <p:sp>
        <p:nvSpPr>
          <p:cNvPr id="16447" name="Freeform 64"/>
          <p:cNvSpPr>
            <a:spLocks/>
          </p:cNvSpPr>
          <p:nvPr/>
        </p:nvSpPr>
        <p:spPr bwMode="auto">
          <a:xfrm>
            <a:off x="415925" y="4646613"/>
            <a:ext cx="311150" cy="309562"/>
          </a:xfrm>
          <a:custGeom>
            <a:avLst/>
            <a:gdLst>
              <a:gd name="T0" fmla="*/ 2147483647 w 196"/>
              <a:gd name="T1" fmla="*/ 2147483647 h 195"/>
              <a:gd name="T2" fmla="*/ 2147483647 w 196"/>
              <a:gd name="T3" fmla="*/ 0 h 195"/>
              <a:gd name="T4" fmla="*/ 0 w 196"/>
              <a:gd name="T5" fmla="*/ 0 h 195"/>
              <a:gd name="T6" fmla="*/ 0 w 196"/>
              <a:gd name="T7" fmla="*/ 2147483647 h 195"/>
              <a:gd name="T8" fmla="*/ 2147483647 w 196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"/>
              <a:gd name="T16" fmla="*/ 0 h 195"/>
              <a:gd name="T17" fmla="*/ 196 w 196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6" h="195">
                <a:moveTo>
                  <a:pt x="195" y="194"/>
                </a:moveTo>
                <a:lnTo>
                  <a:pt x="195" y="0"/>
                </a:lnTo>
                <a:lnTo>
                  <a:pt x="0" y="0"/>
                </a:lnTo>
                <a:lnTo>
                  <a:pt x="0" y="194"/>
                </a:lnTo>
                <a:lnTo>
                  <a:pt x="195" y="194"/>
                </a:lnTo>
              </a:path>
            </a:pathLst>
          </a:custGeom>
          <a:solidFill>
            <a:srgbClr val="114FFB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448" name="Line 65"/>
          <p:cNvSpPr>
            <a:spLocks noChangeShapeType="1"/>
          </p:cNvSpPr>
          <p:nvPr/>
        </p:nvSpPr>
        <p:spPr bwMode="auto">
          <a:xfrm>
            <a:off x="3835400" y="5715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49" name="Oval 66"/>
          <p:cNvSpPr>
            <a:spLocks noChangeArrowheads="1"/>
          </p:cNvSpPr>
          <p:nvPr/>
        </p:nvSpPr>
        <p:spPr bwMode="auto">
          <a:xfrm>
            <a:off x="5054600" y="5553075"/>
            <a:ext cx="301625" cy="301625"/>
          </a:xfrm>
          <a:prstGeom prst="ellipse">
            <a:avLst/>
          </a:prstGeom>
          <a:solidFill>
            <a:srgbClr val="00AE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50" name="Rectangle 67"/>
          <p:cNvSpPr>
            <a:spLocks noChangeArrowheads="1"/>
          </p:cNvSpPr>
          <p:nvPr/>
        </p:nvSpPr>
        <p:spPr bwMode="auto">
          <a:xfrm>
            <a:off x="2574925" y="5395913"/>
            <a:ext cx="574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N—</a:t>
            </a:r>
          </a:p>
        </p:txBody>
      </p:sp>
      <p:sp>
        <p:nvSpPr>
          <p:cNvPr id="16451" name="Rectangle 68"/>
          <p:cNvSpPr>
            <a:spLocks noChangeArrowheads="1"/>
          </p:cNvSpPr>
          <p:nvPr/>
        </p:nvSpPr>
        <p:spPr bwMode="auto">
          <a:xfrm>
            <a:off x="5472113" y="5395913"/>
            <a:ext cx="536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S—</a:t>
            </a:r>
          </a:p>
        </p:txBody>
      </p:sp>
      <p:sp>
        <p:nvSpPr>
          <p:cNvPr id="16452" name="Rectangle 69"/>
          <p:cNvSpPr>
            <a:spLocks noChangeArrowheads="1"/>
          </p:cNvSpPr>
          <p:nvPr/>
        </p:nvSpPr>
        <p:spPr bwMode="auto">
          <a:xfrm>
            <a:off x="863600" y="4959350"/>
            <a:ext cx="5499100" cy="1206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53" name="Line 70"/>
          <p:cNvSpPr>
            <a:spLocks noChangeShapeType="1"/>
          </p:cNvSpPr>
          <p:nvPr/>
        </p:nvSpPr>
        <p:spPr bwMode="auto">
          <a:xfrm flipH="1">
            <a:off x="730250" y="3587750"/>
            <a:ext cx="3810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54" name="Line 71"/>
          <p:cNvSpPr>
            <a:spLocks noChangeShapeType="1"/>
          </p:cNvSpPr>
          <p:nvPr/>
        </p:nvSpPr>
        <p:spPr bwMode="auto">
          <a:xfrm flipH="1" flipV="1">
            <a:off x="730250" y="49530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55" name="Line 72"/>
          <p:cNvSpPr>
            <a:spLocks noChangeShapeType="1"/>
          </p:cNvSpPr>
          <p:nvPr/>
        </p:nvSpPr>
        <p:spPr bwMode="auto">
          <a:xfrm>
            <a:off x="1117600" y="3581400"/>
            <a:ext cx="96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56" name="Line 73"/>
          <p:cNvSpPr>
            <a:spLocks noChangeShapeType="1"/>
          </p:cNvSpPr>
          <p:nvPr/>
        </p:nvSpPr>
        <p:spPr bwMode="auto">
          <a:xfrm>
            <a:off x="1117600" y="5715000"/>
            <a:ext cx="96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57" name="Oval 74"/>
          <p:cNvSpPr>
            <a:spLocks noChangeArrowheads="1"/>
          </p:cNvSpPr>
          <p:nvPr/>
        </p:nvSpPr>
        <p:spPr bwMode="auto">
          <a:xfrm>
            <a:off x="2082800" y="3416300"/>
            <a:ext cx="301625" cy="300038"/>
          </a:xfrm>
          <a:prstGeom prst="ellipse">
            <a:avLst/>
          </a:prstGeom>
          <a:solidFill>
            <a:srgbClr val="00AE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58" name="Oval 75"/>
          <p:cNvSpPr>
            <a:spLocks noChangeArrowheads="1"/>
          </p:cNvSpPr>
          <p:nvPr/>
        </p:nvSpPr>
        <p:spPr bwMode="auto">
          <a:xfrm>
            <a:off x="2082800" y="5553075"/>
            <a:ext cx="301625" cy="301625"/>
          </a:xfrm>
          <a:prstGeom prst="ellipse">
            <a:avLst/>
          </a:prstGeom>
          <a:solidFill>
            <a:srgbClr val="00AE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6459" name="Rectangle 76"/>
          <p:cNvSpPr>
            <a:spLocks noChangeArrowheads="1"/>
          </p:cNvSpPr>
          <p:nvPr/>
        </p:nvSpPr>
        <p:spPr bwMode="auto">
          <a:xfrm>
            <a:off x="4838700" y="3695700"/>
            <a:ext cx="6524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+630</a:t>
            </a:r>
          </a:p>
        </p:txBody>
      </p:sp>
      <p:sp>
        <p:nvSpPr>
          <p:cNvPr id="16460" name="Rectangle 77"/>
          <p:cNvSpPr>
            <a:spLocks noChangeArrowheads="1"/>
          </p:cNvSpPr>
          <p:nvPr/>
        </p:nvSpPr>
        <p:spPr bwMode="auto">
          <a:xfrm>
            <a:off x="3473450" y="3695700"/>
            <a:ext cx="6524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+630</a:t>
            </a:r>
          </a:p>
        </p:txBody>
      </p:sp>
      <p:sp>
        <p:nvSpPr>
          <p:cNvPr id="16461" name="Rectangle 78"/>
          <p:cNvSpPr>
            <a:spLocks noChangeArrowheads="1"/>
          </p:cNvSpPr>
          <p:nvPr/>
        </p:nvSpPr>
        <p:spPr bwMode="auto">
          <a:xfrm>
            <a:off x="4838700" y="4483100"/>
            <a:ext cx="6524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+600</a:t>
            </a:r>
          </a:p>
        </p:txBody>
      </p:sp>
      <p:sp>
        <p:nvSpPr>
          <p:cNvPr id="16462" name="Rectangle 79"/>
          <p:cNvSpPr>
            <a:spLocks noChangeArrowheads="1"/>
          </p:cNvSpPr>
          <p:nvPr/>
        </p:nvSpPr>
        <p:spPr bwMode="auto">
          <a:xfrm>
            <a:off x="3473450" y="4483100"/>
            <a:ext cx="6524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+600</a:t>
            </a:r>
          </a:p>
        </p:txBody>
      </p:sp>
      <p:sp>
        <p:nvSpPr>
          <p:cNvPr id="16463" name="Rectangle 80"/>
          <p:cNvSpPr>
            <a:spLocks noChangeArrowheads="1"/>
          </p:cNvSpPr>
          <p:nvPr/>
        </p:nvSpPr>
        <p:spPr bwMode="auto">
          <a:xfrm>
            <a:off x="4775200" y="2543175"/>
            <a:ext cx="6524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+265</a:t>
            </a:r>
          </a:p>
        </p:txBody>
      </p:sp>
      <p:sp>
        <p:nvSpPr>
          <p:cNvPr id="16464" name="Rectangle 81"/>
          <p:cNvSpPr>
            <a:spLocks noChangeArrowheads="1"/>
          </p:cNvSpPr>
          <p:nvPr/>
        </p:nvSpPr>
        <p:spPr bwMode="auto">
          <a:xfrm>
            <a:off x="3473450" y="2535238"/>
            <a:ext cx="6524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+265</a:t>
            </a:r>
          </a:p>
        </p:txBody>
      </p:sp>
      <p:sp>
        <p:nvSpPr>
          <p:cNvPr id="16465" name="Rectangle 82"/>
          <p:cNvSpPr>
            <a:spLocks noChangeArrowheads="1"/>
          </p:cNvSpPr>
          <p:nvPr/>
        </p:nvSpPr>
        <p:spPr bwMode="auto">
          <a:xfrm>
            <a:off x="4838700" y="5842000"/>
            <a:ext cx="6524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+600</a:t>
            </a:r>
          </a:p>
        </p:txBody>
      </p:sp>
      <p:sp>
        <p:nvSpPr>
          <p:cNvPr id="16466" name="Rectangle 83"/>
          <p:cNvSpPr>
            <a:spLocks noChangeArrowheads="1"/>
          </p:cNvSpPr>
          <p:nvPr/>
        </p:nvSpPr>
        <p:spPr bwMode="auto">
          <a:xfrm>
            <a:off x="3473450" y="5842000"/>
            <a:ext cx="65246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+600</a:t>
            </a:r>
          </a:p>
        </p:txBody>
      </p:sp>
      <p:sp>
        <p:nvSpPr>
          <p:cNvPr id="16467" name="Rectangle 84"/>
          <p:cNvSpPr>
            <a:spLocks noChangeArrowheads="1"/>
          </p:cNvSpPr>
          <p:nvPr/>
        </p:nvSpPr>
        <p:spPr bwMode="auto">
          <a:xfrm>
            <a:off x="1887538" y="5842000"/>
            <a:ext cx="6524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+600</a:t>
            </a:r>
          </a:p>
        </p:txBody>
      </p:sp>
      <p:sp>
        <p:nvSpPr>
          <p:cNvPr id="16468" name="Rectangle 85"/>
          <p:cNvSpPr>
            <a:spLocks noChangeArrowheads="1"/>
          </p:cNvSpPr>
          <p:nvPr/>
        </p:nvSpPr>
        <p:spPr bwMode="auto">
          <a:xfrm>
            <a:off x="101600" y="4992688"/>
            <a:ext cx="65246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+600</a:t>
            </a:r>
          </a:p>
        </p:txBody>
      </p:sp>
      <p:sp>
        <p:nvSpPr>
          <p:cNvPr id="16469" name="Rectangle 86"/>
          <p:cNvSpPr>
            <a:spLocks noChangeArrowheads="1"/>
          </p:cNvSpPr>
          <p:nvPr/>
        </p:nvSpPr>
        <p:spPr bwMode="auto">
          <a:xfrm>
            <a:off x="1522413" y="3721100"/>
            <a:ext cx="9382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+270.73</a:t>
            </a:r>
          </a:p>
        </p:txBody>
      </p:sp>
      <p:sp>
        <p:nvSpPr>
          <p:cNvPr id="16470" name="Rectangle 87"/>
          <p:cNvSpPr>
            <a:spLocks noChangeArrowheads="1"/>
          </p:cNvSpPr>
          <p:nvPr/>
        </p:nvSpPr>
        <p:spPr bwMode="auto">
          <a:xfrm>
            <a:off x="2574925" y="3567113"/>
            <a:ext cx="809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0.0078</a:t>
            </a:r>
          </a:p>
        </p:txBody>
      </p:sp>
      <p:sp>
        <p:nvSpPr>
          <p:cNvPr id="16471" name="Rectangle 88"/>
          <p:cNvSpPr>
            <a:spLocks noChangeArrowheads="1"/>
          </p:cNvSpPr>
          <p:nvPr/>
        </p:nvSpPr>
        <p:spPr bwMode="auto">
          <a:xfrm>
            <a:off x="2574925" y="4329113"/>
            <a:ext cx="809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0.0078</a:t>
            </a:r>
          </a:p>
        </p:txBody>
      </p:sp>
      <p:sp>
        <p:nvSpPr>
          <p:cNvPr id="16472" name="Rectangle 89"/>
          <p:cNvSpPr>
            <a:spLocks noChangeArrowheads="1"/>
          </p:cNvSpPr>
          <p:nvPr/>
        </p:nvSpPr>
        <p:spPr bwMode="auto">
          <a:xfrm>
            <a:off x="2574925" y="2406650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0.9854</a:t>
            </a:r>
          </a:p>
        </p:txBody>
      </p:sp>
      <p:sp>
        <p:nvSpPr>
          <p:cNvPr id="16473" name="Rectangle 90"/>
          <p:cNvSpPr>
            <a:spLocks noChangeArrowheads="1"/>
          </p:cNvSpPr>
          <p:nvPr/>
        </p:nvSpPr>
        <p:spPr bwMode="auto">
          <a:xfrm>
            <a:off x="5472113" y="2762250"/>
            <a:ext cx="4667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0.5</a:t>
            </a:r>
          </a:p>
        </p:txBody>
      </p:sp>
      <p:sp>
        <p:nvSpPr>
          <p:cNvPr id="16474" name="Rectangle 91"/>
          <p:cNvSpPr>
            <a:spLocks noChangeArrowheads="1"/>
          </p:cNvSpPr>
          <p:nvPr/>
        </p:nvSpPr>
        <p:spPr bwMode="auto">
          <a:xfrm>
            <a:off x="5472113" y="2025650"/>
            <a:ext cx="4667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Times New Roman" pitchFamily="18" charset="0"/>
              </a:rPr>
              <a:t>0.5</a:t>
            </a:r>
          </a:p>
        </p:txBody>
      </p:sp>
      <p:sp>
        <p:nvSpPr>
          <p:cNvPr id="16475" name="Rectangle 92"/>
          <p:cNvSpPr>
            <a:spLocks noChangeArrowheads="1"/>
          </p:cNvSpPr>
          <p:nvPr/>
        </p:nvSpPr>
        <p:spPr bwMode="auto">
          <a:xfrm>
            <a:off x="8332788" y="2608263"/>
            <a:ext cx="7096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>
                <a:latin typeface="Times New Roman" pitchFamily="18" charset="0"/>
              </a:rPr>
              <a:t> +630</a:t>
            </a:r>
          </a:p>
        </p:txBody>
      </p:sp>
      <p:sp>
        <p:nvSpPr>
          <p:cNvPr id="16476" name="Rectangle 93"/>
          <p:cNvSpPr>
            <a:spLocks noChangeArrowheads="1"/>
          </p:cNvSpPr>
          <p:nvPr/>
        </p:nvSpPr>
        <p:spPr bwMode="auto">
          <a:xfrm>
            <a:off x="8334375" y="1876425"/>
            <a:ext cx="6953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>
                <a:latin typeface="Times New Roman" pitchFamily="18" charset="0"/>
              </a:rPr>
              <a:t> –100</a:t>
            </a:r>
          </a:p>
        </p:txBody>
      </p:sp>
      <p:sp>
        <p:nvSpPr>
          <p:cNvPr id="16477" name="Rectangle 94"/>
          <p:cNvSpPr>
            <a:spLocks noChangeArrowheads="1"/>
          </p:cNvSpPr>
          <p:nvPr/>
        </p:nvSpPr>
        <p:spPr bwMode="auto">
          <a:xfrm>
            <a:off x="8332788" y="3370263"/>
            <a:ext cx="7096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>
                <a:latin typeface="Times New Roman" pitchFamily="18" charset="0"/>
              </a:rPr>
              <a:t> +630</a:t>
            </a:r>
          </a:p>
        </p:txBody>
      </p:sp>
      <p:sp>
        <p:nvSpPr>
          <p:cNvPr id="16478" name="Rectangle 95"/>
          <p:cNvSpPr>
            <a:spLocks noChangeArrowheads="1"/>
          </p:cNvSpPr>
          <p:nvPr/>
        </p:nvSpPr>
        <p:spPr bwMode="auto">
          <a:xfrm>
            <a:off x="8332788" y="4148138"/>
            <a:ext cx="7096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>
                <a:latin typeface="Times New Roman" pitchFamily="18" charset="0"/>
              </a:rPr>
              <a:t> +600</a:t>
            </a:r>
          </a:p>
        </p:txBody>
      </p:sp>
      <p:sp>
        <p:nvSpPr>
          <p:cNvPr id="16479" name="Rectangle 96"/>
          <p:cNvSpPr>
            <a:spLocks noChangeArrowheads="1"/>
          </p:cNvSpPr>
          <p:nvPr/>
        </p:nvSpPr>
        <p:spPr bwMode="auto">
          <a:xfrm>
            <a:off x="8332788" y="5514975"/>
            <a:ext cx="7096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/>
            <a:r>
              <a:rPr lang="en-US">
                <a:latin typeface="Times New Roman" pitchFamily="18" charset="0"/>
              </a:rPr>
              <a:t> +600</a:t>
            </a:r>
          </a:p>
        </p:txBody>
      </p:sp>
      <p:sp>
        <p:nvSpPr>
          <p:cNvPr id="16480" name="Rectangle 97"/>
          <p:cNvSpPr>
            <a:spLocks noChangeArrowheads="1"/>
          </p:cNvSpPr>
          <p:nvPr/>
        </p:nvSpPr>
        <p:spPr bwMode="auto">
          <a:xfrm>
            <a:off x="6370638" y="1360488"/>
            <a:ext cx="2136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... later stratagems ... </a:t>
            </a:r>
          </a:p>
        </p:txBody>
      </p:sp>
      <p:grpSp>
        <p:nvGrpSpPr>
          <p:cNvPr id="16481" name="Group 98"/>
          <p:cNvGrpSpPr>
            <a:grpSpLocks/>
          </p:cNvGrpSpPr>
          <p:nvPr/>
        </p:nvGrpSpPr>
        <p:grpSpPr bwMode="auto">
          <a:xfrm>
            <a:off x="6446838" y="2057400"/>
            <a:ext cx="1917700" cy="3657600"/>
            <a:chOff x="4301" y="1296"/>
            <a:chExt cx="672" cy="2304"/>
          </a:xfrm>
        </p:grpSpPr>
        <p:sp>
          <p:nvSpPr>
            <p:cNvPr id="16485" name="Line 99"/>
            <p:cNvSpPr>
              <a:spLocks noChangeShapeType="1"/>
            </p:cNvSpPr>
            <p:nvPr/>
          </p:nvSpPr>
          <p:spPr bwMode="auto">
            <a:xfrm>
              <a:off x="4301" y="129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86" name="Line 100"/>
            <p:cNvSpPr>
              <a:spLocks noChangeShapeType="1"/>
            </p:cNvSpPr>
            <p:nvPr/>
          </p:nvSpPr>
          <p:spPr bwMode="auto">
            <a:xfrm>
              <a:off x="4301" y="17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87" name="Line 101"/>
            <p:cNvSpPr>
              <a:spLocks noChangeShapeType="1"/>
            </p:cNvSpPr>
            <p:nvPr/>
          </p:nvSpPr>
          <p:spPr bwMode="auto">
            <a:xfrm>
              <a:off x="4301" y="225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88" name="Line 102"/>
            <p:cNvSpPr>
              <a:spLocks noChangeShapeType="1"/>
            </p:cNvSpPr>
            <p:nvPr/>
          </p:nvSpPr>
          <p:spPr bwMode="auto">
            <a:xfrm>
              <a:off x="4301" y="273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6489" name="Line 103"/>
            <p:cNvSpPr>
              <a:spLocks noChangeShapeType="1"/>
            </p:cNvSpPr>
            <p:nvPr/>
          </p:nvSpPr>
          <p:spPr bwMode="auto">
            <a:xfrm>
              <a:off x="4301" y="360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6482" name="Freeform 104"/>
          <p:cNvSpPr>
            <a:spLocks/>
          </p:cNvSpPr>
          <p:nvPr/>
        </p:nvSpPr>
        <p:spPr bwMode="auto">
          <a:xfrm>
            <a:off x="3683000" y="5564188"/>
            <a:ext cx="309563" cy="311150"/>
          </a:xfrm>
          <a:custGeom>
            <a:avLst/>
            <a:gdLst>
              <a:gd name="T0" fmla="*/ 2147483647 w 195"/>
              <a:gd name="T1" fmla="*/ 2147483647 h 196"/>
              <a:gd name="T2" fmla="*/ 2147483647 w 195"/>
              <a:gd name="T3" fmla="*/ 0 h 196"/>
              <a:gd name="T4" fmla="*/ 0 w 195"/>
              <a:gd name="T5" fmla="*/ 0 h 196"/>
              <a:gd name="T6" fmla="*/ 0 w 195"/>
              <a:gd name="T7" fmla="*/ 2147483647 h 196"/>
              <a:gd name="T8" fmla="*/ 2147483647 w 195"/>
              <a:gd name="T9" fmla="*/ 2147483647 h 1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"/>
              <a:gd name="T16" fmla="*/ 0 h 196"/>
              <a:gd name="T17" fmla="*/ 195 w 195"/>
              <a:gd name="T18" fmla="*/ 196 h 1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" h="196">
                <a:moveTo>
                  <a:pt x="194" y="195"/>
                </a:moveTo>
                <a:lnTo>
                  <a:pt x="194" y="0"/>
                </a:lnTo>
                <a:lnTo>
                  <a:pt x="0" y="0"/>
                </a:lnTo>
                <a:lnTo>
                  <a:pt x="0" y="195"/>
                </a:lnTo>
                <a:lnTo>
                  <a:pt x="194" y="195"/>
                </a:lnTo>
              </a:path>
            </a:pathLst>
          </a:custGeom>
          <a:solidFill>
            <a:srgbClr val="114FFB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05" name="Arc 104"/>
          <p:cNvSpPr/>
          <p:nvPr/>
        </p:nvSpPr>
        <p:spPr bwMode="auto">
          <a:xfrm rot="16200000" flipV="1">
            <a:off x="1612900" y="3340100"/>
            <a:ext cx="1358900" cy="469900"/>
          </a:xfrm>
          <a:prstGeom prst="arc">
            <a:avLst>
              <a:gd name="adj1" fmla="val 11366181"/>
              <a:gd name="adj2" fmla="val 212607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sp>
        <p:nvSpPr>
          <p:cNvPr id="106" name="Arc 105"/>
          <p:cNvSpPr/>
          <p:nvPr/>
        </p:nvSpPr>
        <p:spPr bwMode="auto">
          <a:xfrm rot="16200000" flipV="1">
            <a:off x="4730750" y="2114550"/>
            <a:ext cx="927100" cy="609600"/>
          </a:xfrm>
          <a:prstGeom prst="arc">
            <a:avLst>
              <a:gd name="adj1" fmla="val 12438705"/>
              <a:gd name="adj2" fmla="val 1978850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54000" y="1016000"/>
            <a:ext cx="8636000" cy="5511800"/>
          </a:xfrm>
          <a:noFill/>
        </p:spPr>
        <p:txBody>
          <a:bodyPr/>
          <a:lstStyle/>
          <a:p>
            <a:pPr eaLnBrk="1" hangingPunct="1"/>
            <a:r>
              <a:rPr lang="en-US" sz="2200" smtClean="0"/>
              <a:t>Stephen J. Smith, then a PhD student at U. of Maryland</a:t>
            </a:r>
          </a:p>
          <a:p>
            <a:pPr lvl="1" eaLnBrk="1" hangingPunct="1"/>
            <a:r>
              <a:rPr lang="en-US" sz="2200" smtClean="0"/>
              <a:t>Wrote a procedure to plan declarer play</a:t>
            </a:r>
          </a:p>
          <a:p>
            <a:pPr eaLnBrk="1" hangingPunct="1"/>
            <a:r>
              <a:rPr lang="en-US" sz="2200" smtClean="0"/>
              <a:t>Incorporated it into </a:t>
            </a:r>
            <a:r>
              <a:rPr lang="en-US" sz="2200" i="1" smtClean="0"/>
              <a:t>Bridge Baron, </a:t>
            </a:r>
            <a:r>
              <a:rPr lang="en-US" sz="2200" smtClean="0"/>
              <a:t>an existing commercial product</a:t>
            </a:r>
          </a:p>
          <a:p>
            <a:pPr lvl="1" eaLnBrk="1" hangingPunct="1"/>
            <a:r>
              <a:rPr lang="en-US" sz="2200" smtClean="0"/>
              <a:t>This significantly improved </a:t>
            </a:r>
            <a:r>
              <a:rPr lang="en-US" sz="2200" i="1" smtClean="0"/>
              <a:t>Bridge Baron</a:t>
            </a:r>
            <a:r>
              <a:rPr lang="ja-JP" altLang="en-US" sz="2200" smtClean="0"/>
              <a:t>’</a:t>
            </a:r>
            <a:r>
              <a:rPr lang="en-US" altLang="ja-JP" sz="2200" smtClean="0"/>
              <a:t>s declarer play</a:t>
            </a:r>
          </a:p>
          <a:p>
            <a:pPr lvl="1" eaLnBrk="1" hangingPunct="1"/>
            <a:r>
              <a:rPr lang="en-US" sz="2200" smtClean="0"/>
              <a:t>Won the 1997 world championship of computer bridge</a:t>
            </a:r>
          </a:p>
          <a:p>
            <a:pPr eaLnBrk="1" hangingPunct="1"/>
            <a:r>
              <a:rPr lang="en-US" sz="2200" smtClean="0"/>
              <a:t>Since then:</a:t>
            </a:r>
          </a:p>
          <a:p>
            <a:pPr lvl="1" eaLnBrk="1" hangingPunct="1"/>
            <a:r>
              <a:rPr lang="en-US" sz="2200" smtClean="0"/>
              <a:t>Stephen Smith is now Great Game Products</a:t>
            </a:r>
            <a:r>
              <a:rPr lang="ja-JP" altLang="en-US" sz="2200" smtClean="0"/>
              <a:t>’</a:t>
            </a:r>
            <a:r>
              <a:rPr lang="en-US" altLang="ja-JP" sz="2200" smtClean="0"/>
              <a:t> lead programmer</a:t>
            </a:r>
          </a:p>
          <a:p>
            <a:pPr lvl="1" eaLnBrk="1" hangingPunct="1"/>
            <a:r>
              <a:rPr lang="en-US" sz="2200" smtClean="0"/>
              <a:t>He has made many improvements to </a:t>
            </a:r>
            <a:r>
              <a:rPr lang="en-US" sz="2200" i="1" smtClean="0"/>
              <a:t>Bridge Baron</a:t>
            </a:r>
            <a:endParaRPr lang="en-US" sz="2200" smtClean="0"/>
          </a:p>
          <a:p>
            <a:pPr lvl="2" eaLnBrk="1" hangingPunct="1"/>
            <a:r>
              <a:rPr lang="en-US" sz="2200" smtClean="0"/>
              <a:t>Proprietary, I don</a:t>
            </a:r>
            <a:r>
              <a:rPr lang="ja-JP" altLang="en-US" sz="2200" smtClean="0"/>
              <a:t>’</a:t>
            </a:r>
            <a:r>
              <a:rPr lang="en-US" altLang="ja-JP" sz="2200" smtClean="0"/>
              <a:t>t know what they are</a:t>
            </a:r>
          </a:p>
          <a:p>
            <a:pPr lvl="1" eaLnBrk="1" hangingPunct="1"/>
            <a:r>
              <a:rPr lang="en-US" sz="2200" i="1" smtClean="0"/>
              <a:t>Bridge Baron </a:t>
            </a:r>
            <a:r>
              <a:rPr lang="en-US" sz="2200" smtClean="0"/>
              <a:t>was a finalist in the 2003 and 2004 computer bridge championships</a:t>
            </a:r>
          </a:p>
          <a:p>
            <a:pPr lvl="2" eaLnBrk="1" hangingPunct="1"/>
            <a:r>
              <a:rPr lang="en-US" sz="2200" smtClean="0"/>
              <a:t>I haven</a:t>
            </a:r>
            <a:r>
              <a:rPr lang="ja-JP" altLang="en-US" sz="2200" smtClean="0"/>
              <a:t>’</a:t>
            </a:r>
            <a:r>
              <a:rPr lang="en-US" altLang="ja-JP" sz="2200" smtClean="0"/>
              <a:t>t kept track since then</a:t>
            </a:r>
            <a:endParaRPr lang="en-US" sz="22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8839200" cy="6096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Approaches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Monte Carlo simulation:</a:t>
            </a:r>
          </a:p>
          <a:p>
            <a:pPr lvl="1" eaLnBrk="1" hangingPunct="1"/>
            <a:r>
              <a:rPr lang="en-US" sz="2200" smtClean="0"/>
              <a:t>Generate many random hypotheses for how the cards might be distributed</a:t>
            </a:r>
          </a:p>
          <a:p>
            <a:pPr lvl="1" eaLnBrk="1" hangingPunct="1"/>
            <a:r>
              <a:rPr lang="en-US" sz="2200" smtClean="0"/>
              <a:t>Generate and search the game trees</a:t>
            </a:r>
          </a:p>
          <a:p>
            <a:pPr lvl="2" eaLnBrk="1" hangingPunct="1"/>
            <a:r>
              <a:rPr lang="en-US" sz="2200" smtClean="0"/>
              <a:t>Average the results </a:t>
            </a:r>
          </a:p>
          <a:p>
            <a:pPr lvl="2" eaLnBrk="1" hangingPunct="1"/>
            <a:endParaRPr lang="en-US" sz="2200" smtClean="0"/>
          </a:p>
          <a:p>
            <a:pPr lvl="1" eaLnBrk="1" hangingPunct="1"/>
            <a:r>
              <a:rPr lang="en-US" sz="2200" smtClean="0"/>
              <a:t>This can divide the size of the game tree by as much as 5.2x10</a:t>
            </a:r>
            <a:r>
              <a:rPr lang="en-US" sz="2200" baseline="30000" smtClean="0"/>
              <a:t>6</a:t>
            </a:r>
            <a:r>
              <a:rPr lang="en-US" sz="2200" smtClean="0"/>
              <a:t>  </a:t>
            </a:r>
          </a:p>
          <a:p>
            <a:pPr lvl="2" eaLnBrk="1" hangingPunct="1"/>
            <a:r>
              <a:rPr lang="en-US" sz="2200" smtClean="0"/>
              <a:t>(6x10</a:t>
            </a:r>
            <a:r>
              <a:rPr lang="en-US" sz="2200" baseline="30000" smtClean="0"/>
              <a:t>44</a:t>
            </a:r>
            <a:r>
              <a:rPr lang="en-US" sz="2200" smtClean="0"/>
              <a:t>)/(5.2x10</a:t>
            </a:r>
            <a:r>
              <a:rPr lang="en-US" sz="2200" baseline="30000" smtClean="0"/>
              <a:t>6</a:t>
            </a:r>
            <a:r>
              <a:rPr lang="en-US" sz="2200" smtClean="0"/>
              <a:t>) = 1.1x10</a:t>
            </a:r>
            <a:r>
              <a:rPr lang="en-US" sz="2200" baseline="30000" smtClean="0"/>
              <a:t>38</a:t>
            </a:r>
            <a:endParaRPr lang="en-US" sz="2200" smtClean="0"/>
          </a:p>
          <a:p>
            <a:pPr lvl="3" eaLnBrk="1" hangingPunct="1"/>
            <a:r>
              <a:rPr lang="en-US" sz="2200" smtClean="0"/>
              <a:t>still quite large</a:t>
            </a:r>
          </a:p>
          <a:p>
            <a:pPr lvl="2" eaLnBrk="1" hangingPunct="1"/>
            <a:r>
              <a:rPr lang="en-US" sz="2200" smtClean="0"/>
              <a:t>Thus this method by itself is not enough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1600"/>
            <a:ext cx="8839200" cy="584200"/>
          </a:xfrm>
        </p:spPr>
        <p:txBody>
          <a:bodyPr/>
          <a:lstStyle/>
          <a:p>
            <a:pPr eaLnBrk="1" hangingPunct="1"/>
            <a:r>
              <a:rPr lang="en-US" smtClean="0"/>
              <a:t>Other Approaches (continued)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25500"/>
            <a:ext cx="8839200" cy="5867400"/>
          </a:xfrm>
        </p:spPr>
        <p:txBody>
          <a:bodyPr/>
          <a:lstStyle/>
          <a:p>
            <a:pPr eaLnBrk="1" hangingPunct="1"/>
            <a:r>
              <a:rPr lang="en-US" sz="2200" smtClean="0"/>
              <a:t>AJS hashing - Applegate, Jacobson, and Sleator, 1991 </a:t>
            </a:r>
          </a:p>
          <a:p>
            <a:pPr lvl="1" eaLnBrk="1" hangingPunct="1"/>
            <a:r>
              <a:rPr lang="en-US" sz="2200" smtClean="0"/>
              <a:t>Modified version of transposition tables</a:t>
            </a:r>
          </a:p>
          <a:p>
            <a:pPr lvl="2" eaLnBrk="1" hangingPunct="1"/>
            <a:r>
              <a:rPr lang="en-US" sz="2200" smtClean="0"/>
              <a:t>Each hash-table entry represents a set of positions that are considered to be equivalent</a:t>
            </a:r>
          </a:p>
          <a:p>
            <a:pPr lvl="2" eaLnBrk="1" hangingPunct="1"/>
            <a:r>
              <a:rPr lang="en-US" sz="2200" smtClean="0"/>
              <a:t>Example: suppose we have </a:t>
            </a:r>
            <a:r>
              <a:rPr lang="en-US" sz="2200" smtClean="0">
                <a:sym typeface="Symbol" pitchFamily="18" charset="2"/>
              </a:rPr>
              <a:t></a:t>
            </a:r>
            <a:r>
              <a:rPr lang="en-US" sz="2200" smtClean="0"/>
              <a:t>AQ532</a:t>
            </a:r>
          </a:p>
          <a:p>
            <a:pPr lvl="3" eaLnBrk="1" hangingPunct="1"/>
            <a:r>
              <a:rPr lang="en-US" sz="2200" smtClean="0"/>
              <a:t>View the three small cards as equivalent:  </a:t>
            </a:r>
            <a:r>
              <a:rPr lang="en-US" sz="2200" smtClean="0">
                <a:sym typeface="Symbol" pitchFamily="18" charset="2"/>
              </a:rPr>
              <a:t></a:t>
            </a:r>
            <a:r>
              <a:rPr lang="en-US" sz="2200" smtClean="0"/>
              <a:t>Aqxxx</a:t>
            </a:r>
          </a:p>
          <a:p>
            <a:pPr lvl="1" eaLnBrk="1" hangingPunct="1"/>
            <a:r>
              <a:rPr lang="en-US" sz="2200" smtClean="0"/>
              <a:t>Before searching, first look for a hash-table entry</a:t>
            </a:r>
          </a:p>
          <a:p>
            <a:pPr lvl="2" eaLnBrk="1" hangingPunct="1"/>
            <a:r>
              <a:rPr lang="en-US" sz="2200" smtClean="0"/>
              <a:t>Reduces the branching factor of the game tree</a:t>
            </a:r>
          </a:p>
          <a:p>
            <a:pPr lvl="2" eaLnBrk="1" hangingPunct="1"/>
            <a:r>
              <a:rPr lang="en-US" sz="2200" smtClean="0"/>
              <a:t>Value calculated for one branch will be stored in the table and used as the value for similar branches</a:t>
            </a:r>
          </a:p>
          <a:p>
            <a:pPr eaLnBrk="1" hangingPunct="1"/>
            <a:r>
              <a:rPr lang="en-US" sz="2200" smtClean="0"/>
              <a:t>GIB (1998-99 computer bridge champion) used</a:t>
            </a:r>
            <a:br>
              <a:rPr lang="en-US" sz="2200" smtClean="0"/>
            </a:br>
            <a:r>
              <a:rPr lang="en-US" sz="2200" smtClean="0"/>
              <a:t>a combination of Monte Carlo simulation and AJS hashing</a:t>
            </a:r>
            <a:endParaRPr lang="en-US" sz="2200" baseline="-25000" smtClean="0"/>
          </a:p>
          <a:p>
            <a:pPr eaLnBrk="1" hangingPunct="1"/>
            <a:r>
              <a:rPr lang="en-US" sz="2200" smtClean="0"/>
              <a:t>Several current bridge programs do something similar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31800"/>
            <a:ext cx="8839200" cy="812800"/>
          </a:xfrm>
        </p:spPr>
        <p:txBody>
          <a:bodyPr/>
          <a:lstStyle/>
          <a:p>
            <a:pPr eaLnBrk="1" hangingPunct="1"/>
            <a:r>
              <a:rPr lang="en-US" smtClean="0"/>
              <a:t>Top contenders in computer bridge championships, 1997–2004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11300"/>
            <a:ext cx="8610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b="1" u="sng" smtClean="0"/>
              <a:t>Year	      #1      	      #2      	      #3      	      #4          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1997	Bridge Baron	Q-Plus	Micro Bridge	Meadowlark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1998	GIB	Q-Plus	Micro Bridge	Bridge Baron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1999	GIB	WBridge5	Micro Bridge	Bridge Buff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2000	Meadowlark	Q-Plus	Jack	WBridge5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2001	Jack	Micro Bridge	WBridge5	Q-Plus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2002	Jack	Wbridge5	Micro Bridge	?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2003	Jack	Bridge Baron	WBridge5	Micro Bridge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2004	Jack	Bridge Baron	WBridge5	Micro Bridge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I haven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kept track since 2004</a:t>
            </a:r>
          </a:p>
          <a:p>
            <a:pPr eaLnBrk="1" hangingPunct="1">
              <a:buFont typeface="Wingdings" pitchFamily="2" charset="2"/>
              <a:buNone/>
              <a:tabLst>
                <a:tab pos="914400" algn="l"/>
                <a:tab pos="2692400" algn="l"/>
                <a:tab pos="4635500" algn="l"/>
                <a:tab pos="6578600" algn="l"/>
              </a:tabLst>
            </a:pPr>
            <a:r>
              <a:rPr lang="en-US" sz="2000" smtClean="0"/>
              <a:t>For more information see </a:t>
            </a:r>
            <a:r>
              <a:rPr lang="en-US" sz="2000" smtClean="0">
                <a:latin typeface="Arial" pitchFamily="34" charset="0"/>
              </a:rPr>
              <a:t>http://www.jackbridge.com/ewkprt.htm</a:t>
            </a:r>
            <a:endParaRPr 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2"/>
          <p:cNvSpPr>
            <a:spLocks noChangeArrowheads="1"/>
          </p:cNvSpPr>
          <p:nvPr/>
        </p:nvSpPr>
        <p:spPr bwMode="auto">
          <a:xfrm>
            <a:off x="542925" y="5397500"/>
            <a:ext cx="8181975" cy="498475"/>
          </a:xfrm>
          <a:prstGeom prst="roundRect">
            <a:avLst>
              <a:gd name="adj" fmla="val 12495"/>
            </a:avLst>
          </a:prstGeom>
          <a:solidFill>
            <a:srgbClr val="CCFFFF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91500" cy="52451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Connect Four:	</a:t>
            </a:r>
            <a:r>
              <a:rPr lang="en-US" smtClean="0"/>
              <a:t>solved</a:t>
            </a:r>
            <a:endParaRPr lang="en-US" i="1" smtClean="0"/>
          </a:p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Go-Moku:	</a:t>
            </a:r>
            <a:r>
              <a:rPr lang="en-US" smtClean="0"/>
              <a:t>solved</a:t>
            </a:r>
            <a:endParaRPr lang="en-US" i="1" smtClean="0"/>
          </a:p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Qubic:	</a:t>
            </a:r>
            <a:r>
              <a:rPr lang="en-US" smtClean="0"/>
              <a:t>solved</a:t>
            </a:r>
            <a:endParaRPr lang="en-US" i="1" smtClean="0"/>
          </a:p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Nine Men</a:t>
            </a:r>
            <a:r>
              <a:rPr lang="ja-JP" altLang="en-US" i="1" smtClean="0"/>
              <a:t>’</a:t>
            </a:r>
            <a:r>
              <a:rPr lang="en-US" altLang="ja-JP" i="1" smtClean="0"/>
              <a:t>s Morris:</a:t>
            </a:r>
            <a:r>
              <a:rPr lang="en-US" altLang="ja-JP" smtClean="0"/>
              <a:t>	solved</a:t>
            </a:r>
          </a:p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Checkers:</a:t>
            </a:r>
            <a:r>
              <a:rPr lang="en-US" smtClean="0"/>
              <a:t>	solved</a:t>
            </a:r>
          </a:p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Othello:</a:t>
            </a:r>
            <a:r>
              <a:rPr lang="en-US" smtClean="0"/>
              <a:t>	better than humans</a:t>
            </a:r>
          </a:p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Backgammon:</a:t>
            </a:r>
            <a:r>
              <a:rPr lang="en-US" smtClean="0"/>
              <a:t>	better than all but about 10 humans</a:t>
            </a:r>
          </a:p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Chess:</a:t>
            </a:r>
            <a:r>
              <a:rPr lang="en-US" smtClean="0"/>
              <a:t>	competitive with the best humans</a:t>
            </a:r>
          </a:p>
          <a:p>
            <a:pPr lvl="3" eaLnBrk="1" hangingPunct="1">
              <a:buFont typeface="Times" pitchFamily="1" charset="0"/>
              <a:buNone/>
              <a:tabLst>
                <a:tab pos="2286000" algn="l"/>
              </a:tabLst>
            </a:pPr>
            <a:r>
              <a:rPr lang="en-US" sz="1200" b="1" smtClean="0"/>
              <a:t>•</a:t>
            </a:r>
          </a:p>
          <a:p>
            <a:pPr lvl="3" eaLnBrk="1" hangingPunct="1">
              <a:buFont typeface="Times" pitchFamily="1" charset="0"/>
              <a:buNone/>
              <a:tabLst>
                <a:tab pos="2286000" algn="l"/>
              </a:tabLst>
            </a:pPr>
            <a:r>
              <a:rPr lang="en-US" sz="1200" b="1" smtClean="0"/>
              <a:t>•</a:t>
            </a:r>
          </a:p>
          <a:p>
            <a:pPr lvl="3" eaLnBrk="1" hangingPunct="1">
              <a:buFont typeface="Times" pitchFamily="1" charset="0"/>
              <a:buNone/>
              <a:tabLst>
                <a:tab pos="2286000" algn="l"/>
              </a:tabLst>
            </a:pPr>
            <a:r>
              <a:rPr lang="en-US" sz="1200" b="1" smtClean="0"/>
              <a:t>•</a:t>
            </a:r>
            <a:endParaRPr lang="en-US" sz="800" b="1" smtClean="0"/>
          </a:p>
          <a:p>
            <a:pPr eaLnBrk="1" hangingPunct="1">
              <a:buFont typeface="Wingdings" pitchFamily="2" charset="2"/>
              <a:buNone/>
              <a:tabLst>
                <a:tab pos="2286000" algn="l"/>
              </a:tabLst>
            </a:pPr>
            <a:r>
              <a:rPr lang="en-US" i="1" smtClean="0"/>
              <a:t>Bridge:	</a:t>
            </a:r>
            <a:r>
              <a:rPr lang="en-US" smtClean="0"/>
              <a:t>about as good as mid-level humans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Computer Programs for Games of Strategy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Programs for Games of Strategy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990600"/>
            <a:ext cx="8890000" cy="5397500"/>
          </a:xfrm>
        </p:spPr>
        <p:txBody>
          <a:bodyPr/>
          <a:lstStyle/>
          <a:p>
            <a:pPr eaLnBrk="1" hangingPunct="1"/>
            <a:r>
              <a:rPr lang="en-US" sz="2200" smtClean="0"/>
              <a:t>Fundamental technique: the minimax algorithm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200" baseline="-25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200" smtClean="0"/>
              <a:t>minimax(</a:t>
            </a:r>
            <a:r>
              <a:rPr lang="en-US" sz="2200" i="1" smtClean="0"/>
              <a:t>u</a:t>
            </a:r>
            <a:r>
              <a:rPr lang="en-US" sz="2200" smtClean="0"/>
              <a:t>) = max{minimax(</a:t>
            </a:r>
            <a:r>
              <a:rPr lang="en-US" sz="2200" i="1" smtClean="0"/>
              <a:t>v</a:t>
            </a:r>
            <a:r>
              <a:rPr lang="en-US" sz="2200" smtClean="0"/>
              <a:t>) : </a:t>
            </a:r>
            <a:r>
              <a:rPr lang="en-US" sz="2200" i="1" smtClean="0"/>
              <a:t>v</a:t>
            </a:r>
            <a:r>
              <a:rPr lang="en-US" sz="2200" smtClean="0"/>
              <a:t> is a child of </a:t>
            </a:r>
            <a:r>
              <a:rPr lang="en-US" sz="2200" i="1" smtClean="0"/>
              <a:t>u</a:t>
            </a:r>
            <a:r>
              <a:rPr lang="en-US" sz="2200" smtClean="0"/>
              <a:t>} if it</a:t>
            </a:r>
            <a:r>
              <a:rPr lang="ja-JP" altLang="en-US" sz="2200" smtClean="0"/>
              <a:t>’</a:t>
            </a:r>
            <a:r>
              <a:rPr lang="en-US" altLang="ja-JP" sz="2200" smtClean="0"/>
              <a:t>s Max</a:t>
            </a:r>
            <a:r>
              <a:rPr lang="ja-JP" altLang="en-US" sz="2200" smtClean="0"/>
              <a:t>’</a:t>
            </a:r>
            <a:r>
              <a:rPr lang="en-US" altLang="ja-JP" sz="2200" smtClean="0"/>
              <a:t>s move at </a:t>
            </a:r>
            <a:r>
              <a:rPr lang="en-US" altLang="ja-JP" sz="2200" i="1" smtClean="0"/>
              <a:t>u</a:t>
            </a:r>
            <a:endParaRPr lang="en-US" altLang="ja-JP" sz="22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200" smtClean="0"/>
              <a:t>                    = min{minimax(</a:t>
            </a:r>
            <a:r>
              <a:rPr lang="en-US" sz="2200" i="1" smtClean="0"/>
              <a:t>v</a:t>
            </a:r>
            <a:r>
              <a:rPr lang="en-US" sz="2200" smtClean="0"/>
              <a:t>) : </a:t>
            </a:r>
            <a:r>
              <a:rPr lang="en-US" sz="2200" i="1" smtClean="0"/>
              <a:t>v</a:t>
            </a:r>
            <a:r>
              <a:rPr lang="en-US" sz="2200" smtClean="0"/>
              <a:t> is a child of </a:t>
            </a:r>
            <a:r>
              <a:rPr lang="en-US" sz="2200" i="1" smtClean="0"/>
              <a:t>u</a:t>
            </a:r>
            <a:r>
              <a:rPr lang="en-US" sz="2200" smtClean="0"/>
              <a:t>} if it</a:t>
            </a:r>
            <a:r>
              <a:rPr lang="ja-JP" altLang="en-US" sz="2200" smtClean="0"/>
              <a:t>’</a:t>
            </a:r>
            <a:r>
              <a:rPr lang="en-US" altLang="ja-JP" sz="2200" smtClean="0"/>
              <a:t>s Min</a:t>
            </a:r>
            <a:r>
              <a:rPr lang="ja-JP" altLang="en-US" sz="2200" smtClean="0"/>
              <a:t>’</a:t>
            </a:r>
            <a:r>
              <a:rPr lang="en-US" altLang="ja-JP" sz="2200" smtClean="0"/>
              <a:t>s move at </a:t>
            </a:r>
            <a:r>
              <a:rPr lang="en-US" altLang="ja-JP" sz="2200" i="1" smtClean="0"/>
              <a:t>u</a:t>
            </a:r>
            <a:endParaRPr lang="en-US" altLang="ja-JP" sz="2200" smtClean="0"/>
          </a:p>
          <a:p>
            <a:pPr eaLnBrk="1" hangingPunct="1"/>
            <a:endParaRPr lang="en-US" sz="2200" baseline="-25000" smtClean="0"/>
          </a:p>
          <a:p>
            <a:pPr eaLnBrk="1" hangingPunct="1"/>
            <a:r>
              <a:rPr lang="en-US" sz="2200" smtClean="0"/>
              <a:t>Largely </a:t>
            </a:r>
            <a:r>
              <a:rPr lang="ja-JP" altLang="en-US" sz="2200" smtClean="0"/>
              <a:t>“</a:t>
            </a:r>
            <a:r>
              <a:rPr lang="en-US" altLang="ja-JP" sz="2200" smtClean="0"/>
              <a:t>brute force</a:t>
            </a:r>
            <a:r>
              <a:rPr lang="ja-JP" altLang="en-US" sz="2200" smtClean="0"/>
              <a:t>”</a:t>
            </a:r>
            <a:endParaRPr lang="en-US" altLang="ja-JP" sz="2200" smtClean="0"/>
          </a:p>
          <a:p>
            <a:pPr eaLnBrk="1" hangingPunct="1"/>
            <a:r>
              <a:rPr lang="en-US" sz="2200" smtClean="0"/>
              <a:t>Can prune off portions of the tree</a:t>
            </a:r>
          </a:p>
          <a:p>
            <a:pPr lvl="1" eaLnBrk="1" hangingPunct="1"/>
            <a:r>
              <a:rPr lang="en-US" sz="2200" smtClean="0"/>
              <a:t>cutoff depth &amp; static evaluation function</a:t>
            </a:r>
          </a:p>
          <a:p>
            <a:pPr lvl="1" eaLnBrk="1" hangingPunct="1"/>
            <a:r>
              <a:rPr lang="en-US" sz="2200" smtClean="0"/>
              <a:t>alpha-beta pruning</a:t>
            </a:r>
          </a:p>
          <a:p>
            <a:pPr lvl="1" eaLnBrk="1" hangingPunct="1"/>
            <a:r>
              <a:rPr lang="en-US" sz="2200" smtClean="0"/>
              <a:t>transposition tables</a:t>
            </a:r>
          </a:p>
          <a:p>
            <a:pPr lvl="1" eaLnBrk="1" hangingPunct="1"/>
            <a:r>
              <a:rPr lang="en-US" sz="2200" smtClean="0"/>
              <a:t> …</a:t>
            </a:r>
            <a:endParaRPr lang="en-US" sz="2200" baseline="-25000" smtClean="0"/>
          </a:p>
          <a:p>
            <a:pPr eaLnBrk="1" hangingPunct="1"/>
            <a:r>
              <a:rPr lang="en-US" sz="2200" smtClean="0"/>
              <a:t>But even then, it still examines thousands of game positions</a:t>
            </a:r>
          </a:p>
          <a:p>
            <a:pPr lvl="1" eaLnBrk="1" hangingPunct="1"/>
            <a:endParaRPr lang="en-US" sz="2200" baseline="-25000" smtClean="0"/>
          </a:p>
          <a:p>
            <a:pPr eaLnBrk="1" hangingPunct="1"/>
            <a:r>
              <a:rPr lang="en-US" sz="2200" smtClean="0"/>
              <a:t>For bridge, this has some problems …</a:t>
            </a:r>
          </a:p>
        </p:txBody>
      </p:sp>
      <p:grpSp>
        <p:nvGrpSpPr>
          <p:cNvPr id="6147" name="Group 4"/>
          <p:cNvGrpSpPr>
            <a:grpSpLocks noChangeAspect="1"/>
          </p:cNvGrpSpPr>
          <p:nvPr/>
        </p:nvGrpSpPr>
        <p:grpSpPr bwMode="auto">
          <a:xfrm>
            <a:off x="5564188" y="2781300"/>
            <a:ext cx="3067050" cy="2192338"/>
            <a:chOff x="3696" y="1392"/>
            <a:chExt cx="1547" cy="1106"/>
          </a:xfrm>
        </p:grpSpPr>
        <p:sp>
          <p:nvSpPr>
            <p:cNvPr id="6148" name="Line 5"/>
            <p:cNvSpPr>
              <a:spLocks noChangeAspect="1" noChangeShapeType="1"/>
            </p:cNvSpPr>
            <p:nvPr/>
          </p:nvSpPr>
          <p:spPr bwMode="auto">
            <a:xfrm flipH="1">
              <a:off x="4132" y="1428"/>
              <a:ext cx="361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49" name="Line 6"/>
            <p:cNvSpPr>
              <a:spLocks noChangeAspect="1" noChangeShapeType="1"/>
            </p:cNvSpPr>
            <p:nvPr/>
          </p:nvSpPr>
          <p:spPr bwMode="auto">
            <a:xfrm>
              <a:off x="4496" y="1428"/>
              <a:ext cx="392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0" name="Line 7"/>
            <p:cNvSpPr>
              <a:spLocks noChangeAspect="1" noChangeShapeType="1"/>
            </p:cNvSpPr>
            <p:nvPr/>
          </p:nvSpPr>
          <p:spPr bwMode="auto">
            <a:xfrm flipH="1">
              <a:off x="4710" y="1717"/>
              <a:ext cx="181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1" name="Line 8"/>
            <p:cNvSpPr>
              <a:spLocks noChangeAspect="1" noChangeShapeType="1"/>
            </p:cNvSpPr>
            <p:nvPr/>
          </p:nvSpPr>
          <p:spPr bwMode="auto">
            <a:xfrm>
              <a:off x="4894" y="1717"/>
              <a:ext cx="174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2" name="Line 9"/>
            <p:cNvSpPr>
              <a:spLocks noChangeAspect="1" noChangeShapeType="1"/>
            </p:cNvSpPr>
            <p:nvPr/>
          </p:nvSpPr>
          <p:spPr bwMode="auto">
            <a:xfrm flipH="1">
              <a:off x="3951" y="1717"/>
              <a:ext cx="181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3" name="Line 10"/>
            <p:cNvSpPr>
              <a:spLocks noChangeAspect="1" noChangeShapeType="1"/>
            </p:cNvSpPr>
            <p:nvPr/>
          </p:nvSpPr>
          <p:spPr bwMode="auto">
            <a:xfrm>
              <a:off x="4135" y="1717"/>
              <a:ext cx="175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4" name="Line 11"/>
            <p:cNvSpPr>
              <a:spLocks noChangeAspect="1" noChangeShapeType="1"/>
            </p:cNvSpPr>
            <p:nvPr/>
          </p:nvSpPr>
          <p:spPr bwMode="auto">
            <a:xfrm flipH="1">
              <a:off x="4609" y="2042"/>
              <a:ext cx="108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5" name="Line 12"/>
            <p:cNvSpPr>
              <a:spLocks noChangeAspect="1" noChangeShapeType="1"/>
            </p:cNvSpPr>
            <p:nvPr/>
          </p:nvSpPr>
          <p:spPr bwMode="auto">
            <a:xfrm>
              <a:off x="4720" y="2042"/>
              <a:ext cx="102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6" name="Line 13"/>
            <p:cNvSpPr>
              <a:spLocks noChangeAspect="1" noChangeShapeType="1"/>
            </p:cNvSpPr>
            <p:nvPr/>
          </p:nvSpPr>
          <p:spPr bwMode="auto">
            <a:xfrm flipH="1">
              <a:off x="4970" y="2042"/>
              <a:ext cx="108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7" name="Line 14"/>
            <p:cNvSpPr>
              <a:spLocks noChangeAspect="1" noChangeShapeType="1"/>
            </p:cNvSpPr>
            <p:nvPr/>
          </p:nvSpPr>
          <p:spPr bwMode="auto">
            <a:xfrm>
              <a:off x="5081" y="2042"/>
              <a:ext cx="103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8" name="Line 15"/>
            <p:cNvSpPr>
              <a:spLocks noChangeAspect="1" noChangeShapeType="1"/>
            </p:cNvSpPr>
            <p:nvPr/>
          </p:nvSpPr>
          <p:spPr bwMode="auto">
            <a:xfrm flipH="1">
              <a:off x="3850" y="2042"/>
              <a:ext cx="108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59" name="Line 16"/>
            <p:cNvSpPr>
              <a:spLocks noChangeAspect="1" noChangeShapeType="1"/>
            </p:cNvSpPr>
            <p:nvPr/>
          </p:nvSpPr>
          <p:spPr bwMode="auto">
            <a:xfrm>
              <a:off x="3961" y="2042"/>
              <a:ext cx="103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60" name="Line 17"/>
            <p:cNvSpPr>
              <a:spLocks noChangeAspect="1" noChangeShapeType="1"/>
            </p:cNvSpPr>
            <p:nvPr/>
          </p:nvSpPr>
          <p:spPr bwMode="auto">
            <a:xfrm flipH="1">
              <a:off x="4211" y="2042"/>
              <a:ext cx="109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61" name="Line 18"/>
            <p:cNvSpPr>
              <a:spLocks noChangeAspect="1" noChangeShapeType="1"/>
            </p:cNvSpPr>
            <p:nvPr/>
          </p:nvSpPr>
          <p:spPr bwMode="auto">
            <a:xfrm>
              <a:off x="4323" y="2042"/>
              <a:ext cx="102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62" name="Rectangle 19"/>
            <p:cNvSpPr>
              <a:spLocks noChangeAspect="1" noChangeArrowheads="1"/>
            </p:cNvSpPr>
            <p:nvPr/>
          </p:nvSpPr>
          <p:spPr bwMode="auto">
            <a:xfrm>
              <a:off x="3696" y="2315"/>
              <a:ext cx="219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Helvetica" pitchFamily="1" charset="0"/>
                </a:rPr>
                <a:t>10</a:t>
              </a:r>
            </a:p>
          </p:txBody>
        </p:sp>
        <p:sp>
          <p:nvSpPr>
            <p:cNvPr id="6163" name="Rectangle 20"/>
            <p:cNvSpPr>
              <a:spLocks noChangeAspect="1" noChangeArrowheads="1"/>
            </p:cNvSpPr>
            <p:nvPr/>
          </p:nvSpPr>
          <p:spPr bwMode="auto">
            <a:xfrm>
              <a:off x="3936" y="2315"/>
              <a:ext cx="194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Helvetica" pitchFamily="1" charset="0"/>
                </a:rPr>
                <a:t>-3</a:t>
              </a:r>
            </a:p>
          </p:txBody>
        </p:sp>
        <p:sp>
          <p:nvSpPr>
            <p:cNvPr id="6164" name="Rectangle 21"/>
            <p:cNvSpPr>
              <a:spLocks noChangeAspect="1" noChangeArrowheads="1"/>
            </p:cNvSpPr>
            <p:nvPr/>
          </p:nvSpPr>
          <p:spPr bwMode="auto">
            <a:xfrm>
              <a:off x="4128" y="2315"/>
              <a:ext cx="156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Helvetica" pitchFamily="1" charset="0"/>
                </a:rPr>
                <a:t>5</a:t>
              </a:r>
            </a:p>
          </p:txBody>
        </p:sp>
        <p:sp>
          <p:nvSpPr>
            <p:cNvPr id="6165" name="Rectangle 22"/>
            <p:cNvSpPr>
              <a:spLocks noChangeAspect="1" noChangeArrowheads="1"/>
            </p:cNvSpPr>
            <p:nvPr/>
          </p:nvSpPr>
          <p:spPr bwMode="auto">
            <a:xfrm>
              <a:off x="4339" y="2315"/>
              <a:ext cx="155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Helvetica" pitchFamily="1" charset="0"/>
                </a:rPr>
                <a:t>9</a:t>
              </a:r>
            </a:p>
          </p:txBody>
        </p:sp>
        <p:sp>
          <p:nvSpPr>
            <p:cNvPr id="6166" name="Rectangle 23"/>
            <p:cNvSpPr>
              <a:spLocks noChangeAspect="1" noChangeArrowheads="1"/>
            </p:cNvSpPr>
            <p:nvPr/>
          </p:nvSpPr>
          <p:spPr bwMode="auto">
            <a:xfrm>
              <a:off x="4512" y="2315"/>
              <a:ext cx="194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Helvetica" pitchFamily="1" charset="0"/>
                </a:rPr>
                <a:t>-2</a:t>
              </a:r>
            </a:p>
          </p:txBody>
        </p:sp>
        <p:sp>
          <p:nvSpPr>
            <p:cNvPr id="6167" name="Rectangle 24"/>
            <p:cNvSpPr>
              <a:spLocks noChangeAspect="1" noChangeArrowheads="1"/>
            </p:cNvSpPr>
            <p:nvPr/>
          </p:nvSpPr>
          <p:spPr bwMode="auto">
            <a:xfrm>
              <a:off x="4704" y="2315"/>
              <a:ext cx="194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Helvetica" pitchFamily="1" charset="0"/>
                </a:rPr>
                <a:t>-7</a:t>
              </a:r>
            </a:p>
          </p:txBody>
        </p:sp>
        <p:sp>
          <p:nvSpPr>
            <p:cNvPr id="6168" name="Rectangle 25"/>
            <p:cNvSpPr>
              <a:spLocks noChangeAspect="1" noChangeArrowheads="1"/>
            </p:cNvSpPr>
            <p:nvPr/>
          </p:nvSpPr>
          <p:spPr bwMode="auto">
            <a:xfrm>
              <a:off x="4896" y="2315"/>
              <a:ext cx="156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Helvetica" pitchFamily="1" charset="0"/>
                </a:rPr>
                <a:t>2</a:t>
              </a:r>
            </a:p>
          </p:txBody>
        </p:sp>
        <p:sp>
          <p:nvSpPr>
            <p:cNvPr id="6169" name="Rectangle 26"/>
            <p:cNvSpPr>
              <a:spLocks noChangeAspect="1" noChangeArrowheads="1"/>
            </p:cNvSpPr>
            <p:nvPr/>
          </p:nvSpPr>
          <p:spPr bwMode="auto">
            <a:xfrm>
              <a:off x="5088" y="2315"/>
              <a:ext cx="155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Helvetica" pitchFamily="1" charset="0"/>
                </a:rPr>
                <a:t>3</a:t>
              </a:r>
            </a:p>
          </p:txBody>
        </p:sp>
        <p:sp>
          <p:nvSpPr>
            <p:cNvPr id="6170" name="Rectangle 27"/>
            <p:cNvSpPr>
              <a:spLocks noChangeAspect="1" noChangeArrowheads="1"/>
            </p:cNvSpPr>
            <p:nvPr/>
          </p:nvSpPr>
          <p:spPr bwMode="auto">
            <a:xfrm>
              <a:off x="3718" y="1953"/>
              <a:ext cx="219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>
                  <a:latin typeface="Helvetica" pitchFamily="1" charset="0"/>
                </a:rPr>
                <a:t>10</a:t>
              </a:r>
            </a:p>
          </p:txBody>
        </p:sp>
        <p:sp>
          <p:nvSpPr>
            <p:cNvPr id="6171" name="Rectangle 28"/>
            <p:cNvSpPr>
              <a:spLocks noChangeAspect="1" noChangeArrowheads="1"/>
            </p:cNvSpPr>
            <p:nvPr/>
          </p:nvSpPr>
          <p:spPr bwMode="auto">
            <a:xfrm>
              <a:off x="4080" y="1953"/>
              <a:ext cx="193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 algn="r"/>
              <a:r>
                <a:rPr lang="en-US">
                  <a:latin typeface="Helvetica" pitchFamily="1" charset="0"/>
                </a:rPr>
                <a:t>9</a:t>
              </a:r>
            </a:p>
          </p:txBody>
        </p:sp>
        <p:sp>
          <p:nvSpPr>
            <p:cNvPr id="6172" name="Rectangle 29"/>
            <p:cNvSpPr>
              <a:spLocks noChangeAspect="1" noChangeArrowheads="1"/>
            </p:cNvSpPr>
            <p:nvPr/>
          </p:nvSpPr>
          <p:spPr bwMode="auto">
            <a:xfrm>
              <a:off x="4514" y="1953"/>
              <a:ext cx="194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>
                  <a:latin typeface="Helvetica" pitchFamily="1" charset="0"/>
                </a:rPr>
                <a:t>-2</a:t>
              </a:r>
            </a:p>
          </p:txBody>
        </p:sp>
        <p:sp>
          <p:nvSpPr>
            <p:cNvPr id="6173" name="Rectangle 30"/>
            <p:cNvSpPr>
              <a:spLocks noChangeAspect="1" noChangeArrowheads="1"/>
            </p:cNvSpPr>
            <p:nvPr/>
          </p:nvSpPr>
          <p:spPr bwMode="auto">
            <a:xfrm>
              <a:off x="4914" y="1953"/>
              <a:ext cx="155" cy="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>
                  <a:latin typeface="Helvetica" pitchFamily="1" charset="0"/>
                </a:rPr>
                <a:t>3</a:t>
              </a:r>
            </a:p>
          </p:txBody>
        </p:sp>
        <p:sp>
          <p:nvSpPr>
            <p:cNvPr id="6174" name="Rectangle 31"/>
            <p:cNvSpPr>
              <a:spLocks noChangeAspect="1" noChangeArrowheads="1"/>
            </p:cNvSpPr>
            <p:nvPr/>
          </p:nvSpPr>
          <p:spPr bwMode="auto">
            <a:xfrm>
              <a:off x="3939" y="1628"/>
              <a:ext cx="155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>
                  <a:latin typeface="Helvetica" pitchFamily="1" charset="0"/>
                </a:rPr>
                <a:t>9</a:t>
              </a:r>
            </a:p>
          </p:txBody>
        </p:sp>
        <p:sp>
          <p:nvSpPr>
            <p:cNvPr id="6175" name="Rectangle 32"/>
            <p:cNvSpPr>
              <a:spLocks noChangeAspect="1" noChangeArrowheads="1"/>
            </p:cNvSpPr>
            <p:nvPr/>
          </p:nvSpPr>
          <p:spPr bwMode="auto">
            <a:xfrm>
              <a:off x="4658" y="1628"/>
              <a:ext cx="194" cy="1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>
                  <a:latin typeface="Helvetica" pitchFamily="1" charset="0"/>
                </a:rPr>
                <a:t>-2</a:t>
              </a:r>
            </a:p>
          </p:txBody>
        </p:sp>
        <p:sp>
          <p:nvSpPr>
            <p:cNvPr id="6176" name="Rectangle 33"/>
            <p:cNvSpPr>
              <a:spLocks noChangeAspect="1" noChangeArrowheads="1"/>
            </p:cNvSpPr>
            <p:nvPr/>
          </p:nvSpPr>
          <p:spPr bwMode="auto">
            <a:xfrm>
              <a:off x="4460" y="1392"/>
              <a:ext cx="88" cy="88"/>
            </a:xfrm>
            <a:prstGeom prst="rect">
              <a:avLst/>
            </a:prstGeom>
            <a:solidFill>
              <a:srgbClr val="114FF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77" name="Rectangle 34"/>
            <p:cNvSpPr>
              <a:spLocks noChangeAspect="1" noChangeArrowheads="1"/>
            </p:cNvSpPr>
            <p:nvPr/>
          </p:nvSpPr>
          <p:spPr bwMode="auto">
            <a:xfrm>
              <a:off x="3918" y="2006"/>
              <a:ext cx="88" cy="88"/>
            </a:xfrm>
            <a:prstGeom prst="rect">
              <a:avLst/>
            </a:prstGeom>
            <a:solidFill>
              <a:srgbClr val="114FF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78" name="Rectangle 35"/>
            <p:cNvSpPr>
              <a:spLocks noChangeAspect="1" noChangeArrowheads="1"/>
            </p:cNvSpPr>
            <p:nvPr/>
          </p:nvSpPr>
          <p:spPr bwMode="auto">
            <a:xfrm>
              <a:off x="4279" y="2006"/>
              <a:ext cx="89" cy="88"/>
            </a:xfrm>
            <a:prstGeom prst="rect">
              <a:avLst/>
            </a:prstGeom>
            <a:solidFill>
              <a:srgbClr val="114FF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79" name="Rectangle 36"/>
            <p:cNvSpPr>
              <a:spLocks noChangeAspect="1" noChangeArrowheads="1"/>
            </p:cNvSpPr>
            <p:nvPr/>
          </p:nvSpPr>
          <p:spPr bwMode="auto">
            <a:xfrm>
              <a:off x="4677" y="2006"/>
              <a:ext cx="88" cy="88"/>
            </a:xfrm>
            <a:prstGeom prst="rect">
              <a:avLst/>
            </a:prstGeom>
            <a:solidFill>
              <a:srgbClr val="114FF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80" name="Rectangle 37"/>
            <p:cNvSpPr>
              <a:spLocks noChangeAspect="1" noChangeArrowheads="1"/>
            </p:cNvSpPr>
            <p:nvPr/>
          </p:nvSpPr>
          <p:spPr bwMode="auto">
            <a:xfrm>
              <a:off x="5038" y="2006"/>
              <a:ext cx="88" cy="88"/>
            </a:xfrm>
            <a:prstGeom prst="rect">
              <a:avLst/>
            </a:prstGeom>
            <a:solidFill>
              <a:srgbClr val="114FF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81" name="Oval 38"/>
            <p:cNvSpPr>
              <a:spLocks noChangeAspect="1" noChangeArrowheads="1"/>
            </p:cNvSpPr>
            <p:nvPr/>
          </p:nvSpPr>
          <p:spPr bwMode="auto">
            <a:xfrm>
              <a:off x="4099" y="1681"/>
              <a:ext cx="88" cy="8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182" name="Oval 39"/>
            <p:cNvSpPr>
              <a:spLocks noChangeAspect="1" noChangeArrowheads="1"/>
            </p:cNvSpPr>
            <p:nvPr/>
          </p:nvSpPr>
          <p:spPr bwMode="auto">
            <a:xfrm>
              <a:off x="4858" y="1681"/>
              <a:ext cx="88" cy="8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9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Four players; 52 playing cards dealt equally among them</a:t>
            </a:r>
          </a:p>
          <a:p>
            <a:pPr eaLnBrk="1" hangingPunct="1"/>
            <a:r>
              <a:rPr lang="en-US" sz="2200" smtClean="0"/>
              <a:t>Bidding to determine the trump suit</a:t>
            </a:r>
          </a:p>
          <a:p>
            <a:pPr lvl="1" eaLnBrk="1" hangingPunct="1"/>
            <a:r>
              <a:rPr lang="en-US" sz="2200" smtClean="0"/>
              <a:t>Declarer: whoever makes highest bid</a:t>
            </a:r>
          </a:p>
          <a:p>
            <a:pPr lvl="1" eaLnBrk="1" hangingPunct="1"/>
            <a:r>
              <a:rPr lang="en-US" sz="2200" smtClean="0"/>
              <a:t>Dummy: declarer</a:t>
            </a:r>
            <a:r>
              <a:rPr lang="ja-JP" altLang="en-US" sz="2200" smtClean="0"/>
              <a:t>’</a:t>
            </a:r>
            <a:r>
              <a:rPr lang="en-US" altLang="ja-JP" sz="2200" smtClean="0"/>
              <a:t>s partner</a:t>
            </a:r>
          </a:p>
          <a:p>
            <a:pPr eaLnBrk="1" hangingPunct="1"/>
            <a:r>
              <a:rPr lang="en-US" sz="2200" smtClean="0"/>
              <a:t>The basic unit of play is the trick</a:t>
            </a:r>
          </a:p>
          <a:p>
            <a:pPr lvl="1" eaLnBrk="1" hangingPunct="1"/>
            <a:r>
              <a:rPr lang="en-US" sz="2200" smtClean="0"/>
              <a:t>One player leads; the others</a:t>
            </a:r>
            <a:br>
              <a:rPr lang="en-US" sz="2200" smtClean="0"/>
            </a:br>
            <a:r>
              <a:rPr lang="en-US" sz="2200" smtClean="0"/>
              <a:t>must follow suit if possible</a:t>
            </a:r>
          </a:p>
          <a:p>
            <a:pPr lvl="1" eaLnBrk="1" hangingPunct="1"/>
            <a:r>
              <a:rPr lang="en-US" sz="2200" smtClean="0"/>
              <a:t>Trick won by highest card</a:t>
            </a:r>
            <a:br>
              <a:rPr lang="en-US" sz="2200" smtClean="0"/>
            </a:br>
            <a:r>
              <a:rPr lang="en-US" sz="2200" smtClean="0"/>
              <a:t>of the suit led, unless</a:t>
            </a:r>
            <a:br>
              <a:rPr lang="en-US" sz="2200" smtClean="0"/>
            </a:br>
            <a:r>
              <a:rPr lang="en-US" sz="2200" smtClean="0"/>
              <a:t>someone plays a trump </a:t>
            </a:r>
          </a:p>
          <a:p>
            <a:pPr lvl="1" eaLnBrk="1" hangingPunct="1"/>
            <a:r>
              <a:rPr lang="en-US" sz="2200" smtClean="0"/>
              <a:t>Keep playing tricks until all</a:t>
            </a:r>
            <a:br>
              <a:rPr lang="en-US" sz="2200" smtClean="0"/>
            </a:br>
            <a:r>
              <a:rPr lang="en-US" sz="2200" smtClean="0"/>
              <a:t>cards have been played</a:t>
            </a:r>
          </a:p>
          <a:p>
            <a:pPr eaLnBrk="1" hangingPunct="1"/>
            <a:r>
              <a:rPr lang="en-US" sz="2200" smtClean="0"/>
              <a:t>Scoring based on how many tricks</a:t>
            </a:r>
            <a:br>
              <a:rPr lang="en-US" sz="2200" smtClean="0"/>
            </a:br>
            <a:r>
              <a:rPr lang="en-US" sz="2200" smtClean="0"/>
              <a:t>were bid and how many were taken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572000" y="2120900"/>
            <a:ext cx="4114800" cy="4279900"/>
            <a:chOff x="2880" y="1336"/>
            <a:chExt cx="2592" cy="2696"/>
          </a:xfrm>
        </p:grpSpPr>
        <p:sp>
          <p:nvSpPr>
            <p:cNvPr id="7172" name="AutoShape 3"/>
            <p:cNvSpPr>
              <a:spLocks noChangeAspect="1" noChangeArrowheads="1"/>
            </p:cNvSpPr>
            <p:nvPr/>
          </p:nvSpPr>
          <p:spPr bwMode="auto">
            <a:xfrm>
              <a:off x="2880" y="1344"/>
              <a:ext cx="2592" cy="2688"/>
            </a:xfrm>
            <a:prstGeom prst="octagon">
              <a:avLst>
                <a:gd name="adj" fmla="val 29287"/>
              </a:avLst>
            </a:prstGeom>
            <a:solidFill>
              <a:srgbClr val="FFFFCC"/>
            </a:solidFill>
            <a:ln w="12700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7173" name="Group 4"/>
            <p:cNvGrpSpPr>
              <a:grpSpLocks/>
            </p:cNvGrpSpPr>
            <p:nvPr/>
          </p:nvGrpSpPr>
          <p:grpSpPr bwMode="auto">
            <a:xfrm>
              <a:off x="2915" y="1336"/>
              <a:ext cx="2509" cy="2640"/>
              <a:chOff x="2897" y="1336"/>
              <a:chExt cx="2509" cy="2640"/>
            </a:xfrm>
          </p:grpSpPr>
          <p:sp>
            <p:nvSpPr>
              <p:cNvPr id="7174" name="Rectangle 5"/>
              <p:cNvSpPr>
                <a:spLocks noChangeAspect="1" noChangeArrowheads="1"/>
              </p:cNvSpPr>
              <p:nvPr/>
            </p:nvSpPr>
            <p:spPr bwMode="auto">
              <a:xfrm>
                <a:off x="3069" y="2503"/>
                <a:ext cx="41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West</a:t>
                </a:r>
              </a:p>
            </p:txBody>
          </p:sp>
          <p:sp>
            <p:nvSpPr>
              <p:cNvPr id="7175" name="Rectangle 6"/>
              <p:cNvSpPr>
                <a:spLocks noChangeAspect="1" noChangeArrowheads="1"/>
              </p:cNvSpPr>
              <p:nvPr/>
            </p:nvSpPr>
            <p:spPr bwMode="auto">
              <a:xfrm>
                <a:off x="3922" y="1336"/>
                <a:ext cx="4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North</a:t>
                </a:r>
              </a:p>
            </p:txBody>
          </p:sp>
          <p:sp>
            <p:nvSpPr>
              <p:cNvPr id="7176" name="Rectangle 7"/>
              <p:cNvSpPr>
                <a:spLocks noChangeAspect="1" noChangeArrowheads="1"/>
              </p:cNvSpPr>
              <p:nvPr/>
            </p:nvSpPr>
            <p:spPr bwMode="auto">
              <a:xfrm>
                <a:off x="4946" y="2503"/>
                <a:ext cx="36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East</a:t>
                </a:r>
              </a:p>
            </p:txBody>
          </p:sp>
          <p:sp>
            <p:nvSpPr>
              <p:cNvPr id="7177" name="Rectangle 8"/>
              <p:cNvSpPr>
                <a:spLocks noChangeAspect="1" noChangeArrowheads="1"/>
              </p:cNvSpPr>
              <p:nvPr/>
            </p:nvSpPr>
            <p:spPr bwMode="auto">
              <a:xfrm>
                <a:off x="3933" y="3400"/>
                <a:ext cx="4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South</a:t>
                </a:r>
              </a:p>
            </p:txBody>
          </p:sp>
          <p:sp>
            <p:nvSpPr>
              <p:cNvPr id="7178" name="AutoShape 9"/>
              <p:cNvSpPr>
                <a:spLocks noChangeAspect="1" noChangeArrowheads="1"/>
              </p:cNvSpPr>
              <p:nvPr/>
            </p:nvSpPr>
            <p:spPr bwMode="auto">
              <a:xfrm>
                <a:off x="3815" y="2767"/>
                <a:ext cx="226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179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3875" y="2788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7180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781" y="2788"/>
                <a:ext cx="20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</a:t>
                </a:r>
              </a:p>
            </p:txBody>
          </p:sp>
          <p:sp>
            <p:nvSpPr>
              <p:cNvPr id="7181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74" y="2637"/>
                <a:ext cx="226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182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4142" y="2660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7183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4045" y="2660"/>
                <a:ext cx="20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</a:t>
                </a:r>
              </a:p>
            </p:txBody>
          </p:sp>
          <p:sp>
            <p:nvSpPr>
              <p:cNvPr id="7184" name="AutoShape 15"/>
              <p:cNvSpPr>
                <a:spLocks noChangeAspect="1" noChangeArrowheads="1"/>
              </p:cNvSpPr>
              <p:nvPr/>
            </p:nvSpPr>
            <p:spPr bwMode="auto">
              <a:xfrm>
                <a:off x="4289" y="2810"/>
                <a:ext cx="226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185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4358" y="2832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8</a:t>
                </a:r>
              </a:p>
            </p:txBody>
          </p:sp>
          <p:sp>
            <p:nvSpPr>
              <p:cNvPr id="7186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4260" y="2832"/>
                <a:ext cx="20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</a:t>
                </a:r>
              </a:p>
            </p:txBody>
          </p:sp>
          <p:sp>
            <p:nvSpPr>
              <p:cNvPr id="7187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4002" y="2939"/>
                <a:ext cx="226" cy="356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188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4053" y="2964"/>
                <a:ext cx="22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Q</a:t>
                </a:r>
              </a:p>
            </p:txBody>
          </p:sp>
          <p:sp>
            <p:nvSpPr>
              <p:cNvPr id="7189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3957" y="2964"/>
                <a:ext cx="20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</a:t>
                </a:r>
              </a:p>
            </p:txBody>
          </p:sp>
          <p:sp>
            <p:nvSpPr>
              <p:cNvPr id="7190" name="AutoShape 21"/>
              <p:cNvSpPr>
                <a:spLocks noChangeAspect="1" noChangeArrowheads="1"/>
              </p:cNvSpPr>
              <p:nvPr/>
            </p:nvSpPr>
            <p:spPr bwMode="auto">
              <a:xfrm>
                <a:off x="3547" y="1575"/>
                <a:ext cx="227" cy="356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191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3596" y="1563"/>
                <a:ext cx="22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/>
                  <a:t>Q</a:t>
                </a:r>
              </a:p>
            </p:txBody>
          </p:sp>
          <p:sp>
            <p:nvSpPr>
              <p:cNvPr id="7192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515" y="1563"/>
                <a:ext cx="20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Monotype Sorts" pitchFamily="1" charset="2"/>
                  </a:rPr>
                  <a:t></a:t>
                </a:r>
              </a:p>
            </p:txBody>
          </p:sp>
          <p:sp>
            <p:nvSpPr>
              <p:cNvPr id="7193" name="AutoShape 24"/>
              <p:cNvSpPr>
                <a:spLocks noChangeAspect="1" noChangeArrowheads="1"/>
              </p:cNvSpPr>
              <p:nvPr/>
            </p:nvSpPr>
            <p:spPr bwMode="auto">
              <a:xfrm>
                <a:off x="3590" y="1747"/>
                <a:ext cx="227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194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3648" y="1743"/>
                <a:ext cx="18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/>
                  <a:t>J</a:t>
                </a:r>
              </a:p>
            </p:txBody>
          </p:sp>
          <p:sp>
            <p:nvSpPr>
              <p:cNvPr id="7195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3633" y="1920"/>
                <a:ext cx="227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196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707" y="1906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/>
                  <a:t>6</a:t>
                </a:r>
              </a:p>
            </p:txBody>
          </p:sp>
          <p:sp>
            <p:nvSpPr>
              <p:cNvPr id="7197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3607" y="1906"/>
                <a:ext cx="20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Monotype Sorts" pitchFamily="1" charset="2"/>
                  </a:rPr>
                  <a:t></a:t>
                </a:r>
              </a:p>
            </p:txBody>
          </p:sp>
          <p:sp>
            <p:nvSpPr>
              <p:cNvPr id="7198" name="AutoShape 29"/>
              <p:cNvSpPr>
                <a:spLocks noChangeAspect="1" noChangeArrowheads="1"/>
              </p:cNvSpPr>
              <p:nvPr/>
            </p:nvSpPr>
            <p:spPr bwMode="auto">
              <a:xfrm>
                <a:off x="3677" y="2092"/>
                <a:ext cx="226" cy="356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199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3749" y="2080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  <p:sp>
            <p:nvSpPr>
              <p:cNvPr id="7200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3560" y="1743"/>
                <a:ext cx="20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Monotype Sorts" pitchFamily="1" charset="2"/>
                  </a:rPr>
                  <a:t></a:t>
                </a:r>
              </a:p>
            </p:txBody>
          </p:sp>
          <p:sp>
            <p:nvSpPr>
              <p:cNvPr id="7201" name="AutoShape 32"/>
              <p:cNvSpPr>
                <a:spLocks noChangeAspect="1" noChangeArrowheads="1"/>
              </p:cNvSpPr>
              <p:nvPr/>
            </p:nvSpPr>
            <p:spPr bwMode="auto">
              <a:xfrm>
                <a:off x="3892" y="1575"/>
                <a:ext cx="226" cy="356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02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3974" y="1563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9</a:t>
                </a:r>
              </a:p>
            </p:txBody>
          </p:sp>
          <p:sp>
            <p:nvSpPr>
              <p:cNvPr id="7203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3859" y="1563"/>
                <a:ext cx="2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</a:t>
                </a:r>
              </a:p>
            </p:txBody>
          </p:sp>
          <p:sp>
            <p:nvSpPr>
              <p:cNvPr id="7204" name="AutoShape 35"/>
              <p:cNvSpPr>
                <a:spLocks noChangeAspect="1" noChangeArrowheads="1"/>
              </p:cNvSpPr>
              <p:nvPr/>
            </p:nvSpPr>
            <p:spPr bwMode="auto">
              <a:xfrm>
                <a:off x="3936" y="1747"/>
                <a:ext cx="226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05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4002" y="1736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7</a:t>
                </a:r>
              </a:p>
            </p:txBody>
          </p:sp>
          <p:sp>
            <p:nvSpPr>
              <p:cNvPr id="7206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3895" y="1736"/>
                <a:ext cx="2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</a:t>
                </a:r>
              </a:p>
            </p:txBody>
          </p:sp>
          <p:sp>
            <p:nvSpPr>
              <p:cNvPr id="7207" name="AutoShape 38"/>
              <p:cNvSpPr>
                <a:spLocks noChangeAspect="1" noChangeArrowheads="1"/>
              </p:cNvSpPr>
              <p:nvPr/>
            </p:nvSpPr>
            <p:spPr bwMode="auto">
              <a:xfrm>
                <a:off x="4194" y="1575"/>
                <a:ext cx="226" cy="356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08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4256" y="1563"/>
                <a:ext cx="21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7209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4165" y="1563"/>
                <a:ext cx="20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</a:t>
                </a:r>
              </a:p>
            </p:txBody>
          </p:sp>
          <p:sp>
            <p:nvSpPr>
              <p:cNvPr id="7210" name="AutoShape 41"/>
              <p:cNvSpPr>
                <a:spLocks noChangeAspect="1" noChangeArrowheads="1"/>
              </p:cNvSpPr>
              <p:nvPr/>
            </p:nvSpPr>
            <p:spPr bwMode="auto">
              <a:xfrm>
                <a:off x="4237" y="1747"/>
                <a:ext cx="226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11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4309" y="1736"/>
                <a:ext cx="21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7212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4208" y="1736"/>
                <a:ext cx="20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</a:t>
                </a:r>
              </a:p>
            </p:txBody>
          </p:sp>
          <p:sp>
            <p:nvSpPr>
              <p:cNvPr id="7213" name="AutoShape 44"/>
              <p:cNvSpPr>
                <a:spLocks noChangeAspect="1" noChangeArrowheads="1"/>
              </p:cNvSpPr>
              <p:nvPr/>
            </p:nvSpPr>
            <p:spPr bwMode="auto">
              <a:xfrm>
                <a:off x="4280" y="1920"/>
                <a:ext cx="226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14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4344" y="1913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7215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4248" y="1913"/>
                <a:ext cx="20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</a:t>
                </a:r>
              </a:p>
            </p:txBody>
          </p:sp>
          <p:sp>
            <p:nvSpPr>
              <p:cNvPr id="7216" name="AutoShape 47"/>
              <p:cNvSpPr>
                <a:spLocks noChangeAspect="1" noChangeArrowheads="1"/>
              </p:cNvSpPr>
              <p:nvPr/>
            </p:nvSpPr>
            <p:spPr bwMode="auto">
              <a:xfrm>
                <a:off x="4323" y="2092"/>
                <a:ext cx="226" cy="356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17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4387" y="2087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7218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4282" y="2087"/>
                <a:ext cx="20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latin typeface="Monotype Sorts" pitchFamily="1" charset="2"/>
                  </a:rPr>
                  <a:t></a:t>
                </a:r>
              </a:p>
            </p:txBody>
          </p:sp>
          <p:sp>
            <p:nvSpPr>
              <p:cNvPr id="7219" name="AutoShape 50"/>
              <p:cNvSpPr>
                <a:spLocks noChangeAspect="1" noChangeArrowheads="1"/>
              </p:cNvSpPr>
              <p:nvPr/>
            </p:nvSpPr>
            <p:spPr bwMode="auto">
              <a:xfrm>
                <a:off x="4538" y="1575"/>
                <a:ext cx="227" cy="356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20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4611" y="1563"/>
                <a:ext cx="21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/>
                  <a:t>A</a:t>
                </a:r>
              </a:p>
            </p:txBody>
          </p:sp>
          <p:sp>
            <p:nvSpPr>
              <p:cNvPr id="7221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4495" y="1563"/>
                <a:ext cx="22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Monotype Sorts" pitchFamily="1" charset="2"/>
                  </a:rPr>
                  <a:t></a:t>
                </a:r>
              </a:p>
            </p:txBody>
          </p:sp>
          <p:sp>
            <p:nvSpPr>
              <p:cNvPr id="7222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4582" y="1747"/>
                <a:ext cx="226" cy="355"/>
              </a:xfrm>
              <a:prstGeom prst="roundRect">
                <a:avLst>
                  <a:gd name="adj" fmla="val 12491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7223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4654" y="1736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/>
                  <a:t>9</a:t>
                </a:r>
              </a:p>
            </p:txBody>
          </p:sp>
          <p:sp>
            <p:nvSpPr>
              <p:cNvPr id="7224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4545" y="1736"/>
                <a:ext cx="22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Monotype Sorts" pitchFamily="1" charset="2"/>
                  </a:rPr>
                  <a:t></a:t>
                </a:r>
              </a:p>
            </p:txBody>
          </p:sp>
          <p:sp>
            <p:nvSpPr>
              <p:cNvPr id="7225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3649" y="2080"/>
                <a:ext cx="20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>
                    <a:latin typeface="Monotype Sorts" pitchFamily="1" charset="2"/>
                  </a:rPr>
                  <a:t></a:t>
                </a:r>
              </a:p>
            </p:txBody>
          </p:sp>
          <p:grpSp>
            <p:nvGrpSpPr>
              <p:cNvPr id="7226" name="Group 57"/>
              <p:cNvGrpSpPr>
                <a:grpSpLocks noChangeAspect="1"/>
              </p:cNvGrpSpPr>
              <p:nvPr/>
            </p:nvGrpSpPr>
            <p:grpSpPr bwMode="auto">
              <a:xfrm>
                <a:off x="2897" y="2723"/>
                <a:ext cx="703" cy="356"/>
                <a:chOff x="1382" y="2223"/>
                <a:chExt cx="781" cy="395"/>
              </a:xfrm>
            </p:grpSpPr>
            <p:sp>
              <p:nvSpPr>
                <p:cNvPr id="7253" name="AutoShape 58"/>
                <p:cNvSpPr>
                  <a:spLocks noChangeAspect="1" noChangeArrowheads="1"/>
                </p:cNvSpPr>
                <p:nvPr/>
              </p:nvSpPr>
              <p:spPr bwMode="auto">
                <a:xfrm>
                  <a:off x="1382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4" name="AutoShape 59"/>
                <p:cNvSpPr>
                  <a:spLocks noChangeAspect="1" noChangeArrowheads="1"/>
                </p:cNvSpPr>
                <p:nvPr/>
              </p:nvSpPr>
              <p:spPr bwMode="auto">
                <a:xfrm>
                  <a:off x="1430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5" name="AutoShape 60"/>
                <p:cNvSpPr>
                  <a:spLocks noChangeAspect="1" noChangeArrowheads="1"/>
                </p:cNvSpPr>
                <p:nvPr/>
              </p:nvSpPr>
              <p:spPr bwMode="auto">
                <a:xfrm>
                  <a:off x="1478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6" name="AutoShape 61"/>
                <p:cNvSpPr>
                  <a:spLocks noChangeAspect="1" noChangeArrowheads="1"/>
                </p:cNvSpPr>
                <p:nvPr/>
              </p:nvSpPr>
              <p:spPr bwMode="auto">
                <a:xfrm>
                  <a:off x="1526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7" name="AutoShap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1574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8" name="AutoShape 63"/>
                <p:cNvSpPr>
                  <a:spLocks noChangeAspect="1" noChangeArrowheads="1"/>
                </p:cNvSpPr>
                <p:nvPr/>
              </p:nvSpPr>
              <p:spPr bwMode="auto">
                <a:xfrm>
                  <a:off x="1622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9" name="AutoShape 64"/>
                <p:cNvSpPr>
                  <a:spLocks noChangeAspect="1" noChangeArrowheads="1"/>
                </p:cNvSpPr>
                <p:nvPr/>
              </p:nvSpPr>
              <p:spPr bwMode="auto">
                <a:xfrm>
                  <a:off x="1671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60" name="AutoShape 65"/>
                <p:cNvSpPr>
                  <a:spLocks noChangeAspect="1" noChangeArrowheads="1"/>
                </p:cNvSpPr>
                <p:nvPr/>
              </p:nvSpPr>
              <p:spPr bwMode="auto">
                <a:xfrm>
                  <a:off x="1719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61" name="AutoShape 66"/>
                <p:cNvSpPr>
                  <a:spLocks noChangeAspect="1" noChangeArrowheads="1"/>
                </p:cNvSpPr>
                <p:nvPr/>
              </p:nvSpPr>
              <p:spPr bwMode="auto">
                <a:xfrm>
                  <a:off x="1767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62" name="AutoShape 67"/>
                <p:cNvSpPr>
                  <a:spLocks noChangeAspect="1" noChangeArrowheads="1"/>
                </p:cNvSpPr>
                <p:nvPr/>
              </p:nvSpPr>
              <p:spPr bwMode="auto">
                <a:xfrm>
                  <a:off x="1815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63" name="AutoShape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863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64" name="AutoShape 69"/>
                <p:cNvSpPr>
                  <a:spLocks noChangeAspect="1" noChangeArrowheads="1"/>
                </p:cNvSpPr>
                <p:nvPr/>
              </p:nvSpPr>
              <p:spPr bwMode="auto">
                <a:xfrm>
                  <a:off x="1911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7227" name="Group 70"/>
              <p:cNvGrpSpPr>
                <a:grpSpLocks noChangeAspect="1"/>
              </p:cNvGrpSpPr>
              <p:nvPr/>
            </p:nvGrpSpPr>
            <p:grpSpPr bwMode="auto">
              <a:xfrm>
                <a:off x="4704" y="2723"/>
                <a:ext cx="702" cy="356"/>
                <a:chOff x="3590" y="2223"/>
                <a:chExt cx="781" cy="395"/>
              </a:xfrm>
            </p:grpSpPr>
            <p:sp>
              <p:nvSpPr>
                <p:cNvPr id="7241" name="AutoShape 71"/>
                <p:cNvSpPr>
                  <a:spLocks noChangeAspect="1" noChangeArrowheads="1"/>
                </p:cNvSpPr>
                <p:nvPr/>
              </p:nvSpPr>
              <p:spPr bwMode="auto">
                <a:xfrm>
                  <a:off x="3590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2" name="AutoShape 72"/>
                <p:cNvSpPr>
                  <a:spLocks noChangeAspect="1" noChangeArrowheads="1"/>
                </p:cNvSpPr>
                <p:nvPr/>
              </p:nvSpPr>
              <p:spPr bwMode="auto">
                <a:xfrm>
                  <a:off x="3638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3" name="AutoShape 73"/>
                <p:cNvSpPr>
                  <a:spLocks noChangeAspect="1" noChangeArrowheads="1"/>
                </p:cNvSpPr>
                <p:nvPr/>
              </p:nvSpPr>
              <p:spPr bwMode="auto">
                <a:xfrm>
                  <a:off x="3686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4" name="AutoShape 74"/>
                <p:cNvSpPr>
                  <a:spLocks noChangeAspect="1" noChangeArrowheads="1"/>
                </p:cNvSpPr>
                <p:nvPr/>
              </p:nvSpPr>
              <p:spPr bwMode="auto">
                <a:xfrm>
                  <a:off x="3734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5" name="AutoShape 75"/>
                <p:cNvSpPr>
                  <a:spLocks noChangeAspect="1" noChangeArrowheads="1"/>
                </p:cNvSpPr>
                <p:nvPr/>
              </p:nvSpPr>
              <p:spPr bwMode="auto">
                <a:xfrm>
                  <a:off x="3782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6" name="AutoShap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3830" y="2223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7" name="AutoShap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3879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8" name="AutoShap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3927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9" name="AutoShape 79"/>
                <p:cNvSpPr>
                  <a:spLocks noChangeAspect="1" noChangeArrowheads="1"/>
                </p:cNvSpPr>
                <p:nvPr/>
              </p:nvSpPr>
              <p:spPr bwMode="auto">
                <a:xfrm>
                  <a:off x="3975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0" name="AutoShape 80"/>
                <p:cNvSpPr>
                  <a:spLocks noChangeAspect="1" noChangeArrowheads="1"/>
                </p:cNvSpPr>
                <p:nvPr/>
              </p:nvSpPr>
              <p:spPr bwMode="auto">
                <a:xfrm>
                  <a:off x="4023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1" name="AutoShape 81"/>
                <p:cNvSpPr>
                  <a:spLocks noChangeAspect="1" noChangeArrowheads="1"/>
                </p:cNvSpPr>
                <p:nvPr/>
              </p:nvSpPr>
              <p:spPr bwMode="auto">
                <a:xfrm>
                  <a:off x="4071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52" name="AutoShap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4119" y="2223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grpSp>
            <p:nvGrpSpPr>
              <p:cNvPr id="7228" name="Group 83"/>
              <p:cNvGrpSpPr>
                <a:grpSpLocks noChangeAspect="1"/>
              </p:cNvGrpSpPr>
              <p:nvPr/>
            </p:nvGrpSpPr>
            <p:grpSpPr bwMode="auto">
              <a:xfrm>
                <a:off x="3796" y="3620"/>
                <a:ext cx="703" cy="356"/>
                <a:chOff x="2486" y="3231"/>
                <a:chExt cx="781" cy="395"/>
              </a:xfrm>
            </p:grpSpPr>
            <p:sp>
              <p:nvSpPr>
                <p:cNvPr id="7229" name="AutoShap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486" y="3231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0" name="AutoShap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534" y="3231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1" name="AutoShap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2582" y="3231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2" name="AutoShape 87"/>
                <p:cNvSpPr>
                  <a:spLocks noChangeAspect="1" noChangeArrowheads="1"/>
                </p:cNvSpPr>
                <p:nvPr/>
              </p:nvSpPr>
              <p:spPr bwMode="auto">
                <a:xfrm>
                  <a:off x="2630" y="3231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3" name="AutoShape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678" y="3231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4" name="AutoShape 89"/>
                <p:cNvSpPr>
                  <a:spLocks noChangeAspect="1" noChangeArrowheads="1"/>
                </p:cNvSpPr>
                <p:nvPr/>
              </p:nvSpPr>
              <p:spPr bwMode="auto">
                <a:xfrm>
                  <a:off x="2726" y="3231"/>
                  <a:ext cx="251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5" name="AutoShape 90"/>
                <p:cNvSpPr>
                  <a:spLocks noChangeAspect="1" noChangeArrowheads="1"/>
                </p:cNvSpPr>
                <p:nvPr/>
              </p:nvSpPr>
              <p:spPr bwMode="auto">
                <a:xfrm>
                  <a:off x="2775" y="3231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6" name="AutoShape 91"/>
                <p:cNvSpPr>
                  <a:spLocks noChangeAspect="1" noChangeArrowheads="1"/>
                </p:cNvSpPr>
                <p:nvPr/>
              </p:nvSpPr>
              <p:spPr bwMode="auto">
                <a:xfrm>
                  <a:off x="2823" y="3231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7" name="AutoShap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2871" y="3231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8" name="AutoShap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2919" y="3231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39" name="AutoShape 94"/>
                <p:cNvSpPr>
                  <a:spLocks noChangeAspect="1" noChangeArrowheads="1"/>
                </p:cNvSpPr>
                <p:nvPr/>
              </p:nvSpPr>
              <p:spPr bwMode="auto">
                <a:xfrm>
                  <a:off x="2967" y="3231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7240" name="AutoShape 95"/>
                <p:cNvSpPr>
                  <a:spLocks noChangeAspect="1" noChangeArrowheads="1"/>
                </p:cNvSpPr>
                <p:nvPr/>
              </p:nvSpPr>
              <p:spPr bwMode="auto">
                <a:xfrm>
                  <a:off x="3015" y="3231"/>
                  <a:ext cx="252" cy="395"/>
                </a:xfrm>
                <a:prstGeom prst="roundRect">
                  <a:avLst>
                    <a:gd name="adj" fmla="val 12491"/>
                  </a:avLst>
                </a:prstGeom>
                <a:solidFill>
                  <a:srgbClr val="DBFFB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</p:grpSp>
      </p:grpSp>
      <p:sp>
        <p:nvSpPr>
          <p:cNvPr id="7171" name="Rectangle 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Bridge Works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3700" y="838200"/>
            <a:ext cx="7696200" cy="5251450"/>
          </a:xfrm>
          <a:noFill/>
        </p:spPr>
        <p:txBody>
          <a:bodyPr/>
          <a:lstStyle/>
          <a:p>
            <a:pPr eaLnBrk="1" hangingPunct="1"/>
            <a:r>
              <a:rPr lang="en-US" sz="2000" smtClean="0"/>
              <a:t>Bridge is an </a:t>
            </a:r>
            <a:r>
              <a:rPr lang="en-US" sz="2000" i="1" smtClean="0"/>
              <a:t>imperfect information</a:t>
            </a:r>
            <a:r>
              <a:rPr lang="en-US" sz="2000" smtClean="0"/>
              <a:t> game</a:t>
            </a:r>
          </a:p>
          <a:p>
            <a:pPr lvl="1" eaLnBrk="1" hangingPunct="1"/>
            <a:r>
              <a:rPr lang="en-US" sz="2000" smtClean="0"/>
              <a:t>Don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know what cards the others have (except the dummy)</a:t>
            </a:r>
          </a:p>
          <a:p>
            <a:pPr lvl="1" eaLnBrk="1" hangingPunct="1"/>
            <a:r>
              <a:rPr lang="en-US" sz="2000" smtClean="0"/>
              <a:t>Many possible card distributions, so many possible moves</a:t>
            </a:r>
          </a:p>
          <a:p>
            <a:pPr eaLnBrk="1" hangingPunct="1"/>
            <a:r>
              <a:rPr lang="en-US" sz="2000" smtClean="0"/>
              <a:t>If we encode the additional moves as additional branches</a:t>
            </a:r>
            <a:br>
              <a:rPr lang="en-US" sz="2000" smtClean="0"/>
            </a:br>
            <a:r>
              <a:rPr lang="en-US" sz="2000" smtClean="0"/>
              <a:t>in the game tree, this increases the branching factor </a:t>
            </a:r>
            <a:r>
              <a:rPr lang="en-US" sz="2000" i="1" smtClean="0"/>
              <a:t>b</a:t>
            </a:r>
            <a:endParaRPr lang="en-US" sz="2000" smtClean="0"/>
          </a:p>
          <a:p>
            <a:pPr eaLnBrk="1" hangingPunct="1"/>
            <a:r>
              <a:rPr lang="en-US" sz="2000" smtClean="0"/>
              <a:t>Number of nodes is exponential in </a:t>
            </a:r>
            <a:r>
              <a:rPr lang="en-US" sz="2000" i="1" smtClean="0"/>
              <a:t>b</a:t>
            </a:r>
            <a:endParaRPr lang="en-US" sz="2000" smtClean="0"/>
          </a:p>
          <a:p>
            <a:pPr lvl="1" eaLnBrk="1" hangingPunct="1"/>
            <a:r>
              <a:rPr lang="en-US" sz="2000" smtClean="0"/>
              <a:t>worst case: about 6x10</a:t>
            </a:r>
            <a:r>
              <a:rPr lang="en-US" sz="2000" baseline="30000" smtClean="0"/>
              <a:t>44</a:t>
            </a:r>
            <a:r>
              <a:rPr lang="en-US" sz="2000" smtClean="0"/>
              <a:t> leaf nodes</a:t>
            </a:r>
          </a:p>
          <a:p>
            <a:pPr lvl="1" eaLnBrk="1" hangingPunct="1"/>
            <a:r>
              <a:rPr lang="en-US" sz="2000" smtClean="0"/>
              <a:t>average case: about 10</a:t>
            </a:r>
            <a:r>
              <a:rPr lang="en-US" sz="2000" baseline="30000" smtClean="0"/>
              <a:t>24</a:t>
            </a:r>
            <a:r>
              <a:rPr lang="en-US" sz="2000" smtClean="0"/>
              <a:t> leaf nodes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baseline="-25000" smtClean="0"/>
          </a:p>
          <a:p>
            <a:pPr lvl="1" eaLnBrk="1" hangingPunct="1"/>
            <a:r>
              <a:rPr lang="en-US" sz="2000" smtClean="0"/>
              <a:t>A chess game may take several hours</a:t>
            </a:r>
          </a:p>
          <a:p>
            <a:pPr lvl="1" eaLnBrk="1" hangingPunct="1"/>
            <a:r>
              <a:rPr lang="en-US" sz="2000" smtClean="0"/>
              <a:t>A bridge game takes about 1.5 minutes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27000"/>
            <a:ext cx="8839200" cy="6858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Game Tree Search in Bridge</a:t>
            </a: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1092200" y="5930900"/>
            <a:ext cx="4876800" cy="444500"/>
          </a:xfrm>
          <a:prstGeom prst="roundRect">
            <a:avLst>
              <a:gd name="adj" fmla="val 12495"/>
            </a:avLst>
          </a:prstGeom>
          <a:solidFill>
            <a:srgbClr val="FCFEB9"/>
          </a:solidFill>
          <a:ln w="25400">
            <a:solidFill>
              <a:srgbClr val="FC0128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2000"/>
              <a:t>Not enough time to search the game tree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546850" y="3022600"/>
            <a:ext cx="2559050" cy="863600"/>
          </a:xfrm>
          <a:prstGeom prst="rect">
            <a:avLst/>
          </a:prstGeom>
          <a:solidFill>
            <a:srgbClr val="DBFFB8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8607425" y="2057400"/>
            <a:ext cx="498475" cy="876300"/>
          </a:xfrm>
          <a:prstGeom prst="rect">
            <a:avLst/>
          </a:prstGeom>
          <a:solidFill>
            <a:srgbClr val="DBFFB8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grpSp>
        <p:nvGrpSpPr>
          <p:cNvPr id="8198" name="Group 8"/>
          <p:cNvGrpSpPr>
            <a:grpSpLocks/>
          </p:cNvGrpSpPr>
          <p:nvPr/>
        </p:nvGrpSpPr>
        <p:grpSpPr bwMode="auto">
          <a:xfrm>
            <a:off x="8615363" y="2128838"/>
            <a:ext cx="482600" cy="731837"/>
            <a:chOff x="5164" y="1483"/>
            <a:chExt cx="304" cy="461"/>
          </a:xfrm>
        </p:grpSpPr>
        <p:sp>
          <p:nvSpPr>
            <p:cNvPr id="8324" name="Line 9"/>
            <p:cNvSpPr>
              <a:spLocks noChangeShapeType="1"/>
            </p:cNvSpPr>
            <p:nvPr/>
          </p:nvSpPr>
          <p:spPr bwMode="auto">
            <a:xfrm flipH="1">
              <a:off x="5205" y="1833"/>
              <a:ext cx="13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5" name="Line 10"/>
            <p:cNvSpPr>
              <a:spLocks noChangeShapeType="1"/>
            </p:cNvSpPr>
            <p:nvPr/>
          </p:nvSpPr>
          <p:spPr bwMode="auto">
            <a:xfrm>
              <a:off x="5220" y="1833"/>
              <a:ext cx="3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6" name="Line 11"/>
            <p:cNvSpPr>
              <a:spLocks noChangeShapeType="1"/>
            </p:cNvSpPr>
            <p:nvPr/>
          </p:nvSpPr>
          <p:spPr bwMode="auto">
            <a:xfrm flipH="1">
              <a:off x="5164" y="1833"/>
              <a:ext cx="12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7" name="Line 12"/>
            <p:cNvSpPr>
              <a:spLocks noChangeShapeType="1"/>
            </p:cNvSpPr>
            <p:nvPr/>
          </p:nvSpPr>
          <p:spPr bwMode="auto">
            <a:xfrm>
              <a:off x="5179" y="1833"/>
              <a:ext cx="3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8" name="Line 13"/>
            <p:cNvSpPr>
              <a:spLocks noChangeShapeType="1"/>
            </p:cNvSpPr>
            <p:nvPr/>
          </p:nvSpPr>
          <p:spPr bwMode="auto">
            <a:xfrm flipH="1">
              <a:off x="5175" y="1720"/>
              <a:ext cx="21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9" name="Line 14"/>
            <p:cNvSpPr>
              <a:spLocks noChangeShapeType="1"/>
            </p:cNvSpPr>
            <p:nvPr/>
          </p:nvSpPr>
          <p:spPr bwMode="auto">
            <a:xfrm>
              <a:off x="5200" y="1720"/>
              <a:ext cx="14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0" name="Line 15"/>
            <p:cNvSpPr>
              <a:spLocks noChangeShapeType="1"/>
            </p:cNvSpPr>
            <p:nvPr/>
          </p:nvSpPr>
          <p:spPr bwMode="auto">
            <a:xfrm flipH="1">
              <a:off x="5287" y="1833"/>
              <a:ext cx="12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1" name="Line 16"/>
            <p:cNvSpPr>
              <a:spLocks noChangeShapeType="1"/>
            </p:cNvSpPr>
            <p:nvPr/>
          </p:nvSpPr>
          <p:spPr bwMode="auto">
            <a:xfrm>
              <a:off x="5302" y="1833"/>
              <a:ext cx="0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2" name="Line 17"/>
            <p:cNvSpPr>
              <a:spLocks noChangeShapeType="1"/>
            </p:cNvSpPr>
            <p:nvPr/>
          </p:nvSpPr>
          <p:spPr bwMode="auto">
            <a:xfrm flipH="1">
              <a:off x="5247" y="1833"/>
              <a:ext cx="10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3" name="Line 18"/>
            <p:cNvSpPr>
              <a:spLocks noChangeShapeType="1"/>
            </p:cNvSpPr>
            <p:nvPr/>
          </p:nvSpPr>
          <p:spPr bwMode="auto">
            <a:xfrm>
              <a:off x="5259" y="1833"/>
              <a:ext cx="5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4" name="Line 19"/>
            <p:cNvSpPr>
              <a:spLocks noChangeShapeType="1"/>
            </p:cNvSpPr>
            <p:nvPr/>
          </p:nvSpPr>
          <p:spPr bwMode="auto">
            <a:xfrm flipH="1">
              <a:off x="5255" y="1720"/>
              <a:ext cx="24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5" name="Line 20"/>
            <p:cNvSpPr>
              <a:spLocks noChangeShapeType="1"/>
            </p:cNvSpPr>
            <p:nvPr/>
          </p:nvSpPr>
          <p:spPr bwMode="auto">
            <a:xfrm>
              <a:off x="5280" y="1720"/>
              <a:ext cx="15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6" name="Line 21"/>
            <p:cNvSpPr>
              <a:spLocks noChangeShapeType="1"/>
            </p:cNvSpPr>
            <p:nvPr/>
          </p:nvSpPr>
          <p:spPr bwMode="auto">
            <a:xfrm flipH="1">
              <a:off x="5237" y="1483"/>
              <a:ext cx="80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7" name="Line 22"/>
            <p:cNvSpPr>
              <a:spLocks noChangeShapeType="1"/>
            </p:cNvSpPr>
            <p:nvPr/>
          </p:nvSpPr>
          <p:spPr bwMode="auto">
            <a:xfrm>
              <a:off x="5321" y="1483"/>
              <a:ext cx="75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8" name="Line 23"/>
            <p:cNvSpPr>
              <a:spLocks noChangeShapeType="1"/>
            </p:cNvSpPr>
            <p:nvPr/>
          </p:nvSpPr>
          <p:spPr bwMode="auto">
            <a:xfrm flipH="1">
              <a:off x="5368" y="1833"/>
              <a:ext cx="12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39" name="Line 24"/>
            <p:cNvSpPr>
              <a:spLocks noChangeShapeType="1"/>
            </p:cNvSpPr>
            <p:nvPr/>
          </p:nvSpPr>
          <p:spPr bwMode="auto">
            <a:xfrm>
              <a:off x="5383" y="1833"/>
              <a:ext cx="5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0" name="Line 25"/>
            <p:cNvSpPr>
              <a:spLocks noChangeShapeType="1"/>
            </p:cNvSpPr>
            <p:nvPr/>
          </p:nvSpPr>
          <p:spPr bwMode="auto">
            <a:xfrm flipH="1">
              <a:off x="5328" y="1833"/>
              <a:ext cx="13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1" name="Line 26"/>
            <p:cNvSpPr>
              <a:spLocks noChangeShapeType="1"/>
            </p:cNvSpPr>
            <p:nvPr/>
          </p:nvSpPr>
          <p:spPr bwMode="auto">
            <a:xfrm>
              <a:off x="5345" y="1833"/>
              <a:ext cx="0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2" name="Line 27"/>
            <p:cNvSpPr>
              <a:spLocks noChangeShapeType="1"/>
            </p:cNvSpPr>
            <p:nvPr/>
          </p:nvSpPr>
          <p:spPr bwMode="auto">
            <a:xfrm flipH="1">
              <a:off x="5341" y="1720"/>
              <a:ext cx="19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3" name="Line 28"/>
            <p:cNvSpPr>
              <a:spLocks noChangeShapeType="1"/>
            </p:cNvSpPr>
            <p:nvPr/>
          </p:nvSpPr>
          <p:spPr bwMode="auto">
            <a:xfrm>
              <a:off x="5364" y="1720"/>
              <a:ext cx="12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4" name="Line 29"/>
            <p:cNvSpPr>
              <a:spLocks noChangeShapeType="1"/>
            </p:cNvSpPr>
            <p:nvPr/>
          </p:nvSpPr>
          <p:spPr bwMode="auto">
            <a:xfrm flipH="1">
              <a:off x="5451" y="1833"/>
              <a:ext cx="10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5" name="Line 30"/>
            <p:cNvSpPr>
              <a:spLocks noChangeShapeType="1"/>
            </p:cNvSpPr>
            <p:nvPr/>
          </p:nvSpPr>
          <p:spPr bwMode="auto">
            <a:xfrm>
              <a:off x="5465" y="1833"/>
              <a:ext cx="3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6" name="Line 31"/>
            <p:cNvSpPr>
              <a:spLocks noChangeShapeType="1"/>
            </p:cNvSpPr>
            <p:nvPr/>
          </p:nvSpPr>
          <p:spPr bwMode="auto">
            <a:xfrm flipH="1">
              <a:off x="5410" y="1833"/>
              <a:ext cx="12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7" name="Line 32"/>
            <p:cNvSpPr>
              <a:spLocks noChangeShapeType="1"/>
            </p:cNvSpPr>
            <p:nvPr/>
          </p:nvSpPr>
          <p:spPr bwMode="auto">
            <a:xfrm>
              <a:off x="5424" y="1833"/>
              <a:ext cx="3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8" name="Line 33"/>
            <p:cNvSpPr>
              <a:spLocks noChangeShapeType="1"/>
            </p:cNvSpPr>
            <p:nvPr/>
          </p:nvSpPr>
          <p:spPr bwMode="auto">
            <a:xfrm flipH="1">
              <a:off x="5420" y="1720"/>
              <a:ext cx="22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49" name="Line 34"/>
            <p:cNvSpPr>
              <a:spLocks noChangeShapeType="1"/>
            </p:cNvSpPr>
            <p:nvPr/>
          </p:nvSpPr>
          <p:spPr bwMode="auto">
            <a:xfrm>
              <a:off x="5445" y="1720"/>
              <a:ext cx="12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50" name="Line 35"/>
            <p:cNvSpPr>
              <a:spLocks noChangeShapeType="1"/>
            </p:cNvSpPr>
            <p:nvPr/>
          </p:nvSpPr>
          <p:spPr bwMode="auto">
            <a:xfrm flipH="1">
              <a:off x="5196" y="1603"/>
              <a:ext cx="41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51" name="Line 36"/>
            <p:cNvSpPr>
              <a:spLocks noChangeShapeType="1"/>
            </p:cNvSpPr>
            <p:nvPr/>
          </p:nvSpPr>
          <p:spPr bwMode="auto">
            <a:xfrm>
              <a:off x="5241" y="1603"/>
              <a:ext cx="31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52" name="Line 37"/>
            <p:cNvSpPr>
              <a:spLocks noChangeShapeType="1"/>
            </p:cNvSpPr>
            <p:nvPr/>
          </p:nvSpPr>
          <p:spPr bwMode="auto">
            <a:xfrm flipH="1">
              <a:off x="5360" y="1603"/>
              <a:ext cx="40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53" name="Line 38"/>
            <p:cNvSpPr>
              <a:spLocks noChangeShapeType="1"/>
            </p:cNvSpPr>
            <p:nvPr/>
          </p:nvSpPr>
          <p:spPr bwMode="auto">
            <a:xfrm>
              <a:off x="5404" y="1603"/>
              <a:ext cx="33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8199" name="Group 40"/>
          <p:cNvGrpSpPr>
            <a:grpSpLocks/>
          </p:cNvGrpSpPr>
          <p:nvPr/>
        </p:nvGrpSpPr>
        <p:grpSpPr bwMode="auto">
          <a:xfrm>
            <a:off x="6554788" y="3086100"/>
            <a:ext cx="2543175" cy="736600"/>
            <a:chOff x="3866" y="2016"/>
            <a:chExt cx="1602" cy="464"/>
          </a:xfrm>
        </p:grpSpPr>
        <p:sp>
          <p:nvSpPr>
            <p:cNvPr id="8204" name="Line 41"/>
            <p:cNvSpPr>
              <a:spLocks noChangeShapeType="1"/>
            </p:cNvSpPr>
            <p:nvPr/>
          </p:nvSpPr>
          <p:spPr bwMode="auto">
            <a:xfrm>
              <a:off x="5335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05" name="Line 42"/>
            <p:cNvSpPr>
              <a:spLocks noChangeShapeType="1"/>
            </p:cNvSpPr>
            <p:nvPr/>
          </p:nvSpPr>
          <p:spPr bwMode="auto">
            <a:xfrm flipH="1">
              <a:off x="5310" y="2373"/>
              <a:ext cx="2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06" name="Line 43"/>
            <p:cNvSpPr>
              <a:spLocks noChangeShapeType="1"/>
            </p:cNvSpPr>
            <p:nvPr/>
          </p:nvSpPr>
          <p:spPr bwMode="auto">
            <a:xfrm>
              <a:off x="5331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07" name="Line 44"/>
            <p:cNvSpPr>
              <a:spLocks noChangeShapeType="1"/>
            </p:cNvSpPr>
            <p:nvPr/>
          </p:nvSpPr>
          <p:spPr bwMode="auto">
            <a:xfrm>
              <a:off x="5395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08" name="Line 45"/>
            <p:cNvSpPr>
              <a:spLocks noChangeShapeType="1"/>
            </p:cNvSpPr>
            <p:nvPr/>
          </p:nvSpPr>
          <p:spPr bwMode="auto">
            <a:xfrm flipH="1">
              <a:off x="5371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09" name="Line 46"/>
            <p:cNvSpPr>
              <a:spLocks noChangeShapeType="1"/>
            </p:cNvSpPr>
            <p:nvPr/>
          </p:nvSpPr>
          <p:spPr bwMode="auto">
            <a:xfrm>
              <a:off x="5391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0" name="Line 47"/>
            <p:cNvSpPr>
              <a:spLocks noChangeShapeType="1"/>
            </p:cNvSpPr>
            <p:nvPr/>
          </p:nvSpPr>
          <p:spPr bwMode="auto">
            <a:xfrm>
              <a:off x="5455" y="2373"/>
              <a:ext cx="1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1" name="Line 48"/>
            <p:cNvSpPr>
              <a:spLocks noChangeShapeType="1"/>
            </p:cNvSpPr>
            <p:nvPr/>
          </p:nvSpPr>
          <p:spPr bwMode="auto">
            <a:xfrm flipH="1">
              <a:off x="5431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2" name="Line 49"/>
            <p:cNvSpPr>
              <a:spLocks noChangeShapeType="1"/>
            </p:cNvSpPr>
            <p:nvPr/>
          </p:nvSpPr>
          <p:spPr bwMode="auto">
            <a:xfrm>
              <a:off x="5451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3" name="Line 50"/>
            <p:cNvSpPr>
              <a:spLocks noChangeShapeType="1"/>
            </p:cNvSpPr>
            <p:nvPr/>
          </p:nvSpPr>
          <p:spPr bwMode="auto">
            <a:xfrm>
              <a:off x="5391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4" name="Line 51"/>
            <p:cNvSpPr>
              <a:spLocks noChangeShapeType="1"/>
            </p:cNvSpPr>
            <p:nvPr/>
          </p:nvSpPr>
          <p:spPr bwMode="auto">
            <a:xfrm flipH="1">
              <a:off x="5331" y="2255"/>
              <a:ext cx="6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5" name="Line 52"/>
            <p:cNvSpPr>
              <a:spLocks noChangeShapeType="1"/>
            </p:cNvSpPr>
            <p:nvPr/>
          </p:nvSpPr>
          <p:spPr bwMode="auto">
            <a:xfrm>
              <a:off x="5395" y="2255"/>
              <a:ext cx="52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6" name="Line 53"/>
            <p:cNvSpPr>
              <a:spLocks noChangeShapeType="1"/>
            </p:cNvSpPr>
            <p:nvPr/>
          </p:nvSpPr>
          <p:spPr bwMode="auto">
            <a:xfrm>
              <a:off x="5154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7" name="Line 54"/>
            <p:cNvSpPr>
              <a:spLocks noChangeShapeType="1"/>
            </p:cNvSpPr>
            <p:nvPr/>
          </p:nvSpPr>
          <p:spPr bwMode="auto">
            <a:xfrm flipH="1">
              <a:off x="5130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8" name="Line 55"/>
            <p:cNvSpPr>
              <a:spLocks noChangeShapeType="1"/>
            </p:cNvSpPr>
            <p:nvPr/>
          </p:nvSpPr>
          <p:spPr bwMode="auto">
            <a:xfrm>
              <a:off x="5150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19" name="Line 56"/>
            <p:cNvSpPr>
              <a:spLocks noChangeShapeType="1"/>
            </p:cNvSpPr>
            <p:nvPr/>
          </p:nvSpPr>
          <p:spPr bwMode="auto">
            <a:xfrm>
              <a:off x="5215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0" name="Line 57"/>
            <p:cNvSpPr>
              <a:spLocks noChangeShapeType="1"/>
            </p:cNvSpPr>
            <p:nvPr/>
          </p:nvSpPr>
          <p:spPr bwMode="auto">
            <a:xfrm flipH="1">
              <a:off x="5191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1" name="Line 58"/>
            <p:cNvSpPr>
              <a:spLocks noChangeShapeType="1"/>
            </p:cNvSpPr>
            <p:nvPr/>
          </p:nvSpPr>
          <p:spPr bwMode="auto">
            <a:xfrm>
              <a:off x="5211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2" name="Line 59"/>
            <p:cNvSpPr>
              <a:spLocks noChangeShapeType="1"/>
            </p:cNvSpPr>
            <p:nvPr/>
          </p:nvSpPr>
          <p:spPr bwMode="auto">
            <a:xfrm>
              <a:off x="5275" y="2373"/>
              <a:ext cx="1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3" name="Line 60"/>
            <p:cNvSpPr>
              <a:spLocks noChangeShapeType="1"/>
            </p:cNvSpPr>
            <p:nvPr/>
          </p:nvSpPr>
          <p:spPr bwMode="auto">
            <a:xfrm flipH="1">
              <a:off x="5251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4" name="Line 61"/>
            <p:cNvSpPr>
              <a:spLocks noChangeShapeType="1"/>
            </p:cNvSpPr>
            <p:nvPr/>
          </p:nvSpPr>
          <p:spPr bwMode="auto">
            <a:xfrm>
              <a:off x="5271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5" name="Line 62"/>
            <p:cNvSpPr>
              <a:spLocks noChangeShapeType="1"/>
            </p:cNvSpPr>
            <p:nvPr/>
          </p:nvSpPr>
          <p:spPr bwMode="auto">
            <a:xfrm>
              <a:off x="5211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6" name="Line 63"/>
            <p:cNvSpPr>
              <a:spLocks noChangeShapeType="1"/>
            </p:cNvSpPr>
            <p:nvPr/>
          </p:nvSpPr>
          <p:spPr bwMode="auto">
            <a:xfrm flipH="1">
              <a:off x="5150" y="2255"/>
              <a:ext cx="61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7" name="Line 64"/>
            <p:cNvSpPr>
              <a:spLocks noChangeShapeType="1"/>
            </p:cNvSpPr>
            <p:nvPr/>
          </p:nvSpPr>
          <p:spPr bwMode="auto">
            <a:xfrm>
              <a:off x="5215" y="2255"/>
              <a:ext cx="52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8" name="Line 65"/>
            <p:cNvSpPr>
              <a:spLocks noChangeShapeType="1"/>
            </p:cNvSpPr>
            <p:nvPr/>
          </p:nvSpPr>
          <p:spPr bwMode="auto">
            <a:xfrm>
              <a:off x="4974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29" name="Line 66"/>
            <p:cNvSpPr>
              <a:spLocks noChangeShapeType="1"/>
            </p:cNvSpPr>
            <p:nvPr/>
          </p:nvSpPr>
          <p:spPr bwMode="auto">
            <a:xfrm flipH="1">
              <a:off x="4950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0" name="Line 67"/>
            <p:cNvSpPr>
              <a:spLocks noChangeShapeType="1"/>
            </p:cNvSpPr>
            <p:nvPr/>
          </p:nvSpPr>
          <p:spPr bwMode="auto">
            <a:xfrm>
              <a:off x="4970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1" name="Line 68"/>
            <p:cNvSpPr>
              <a:spLocks noChangeShapeType="1"/>
            </p:cNvSpPr>
            <p:nvPr/>
          </p:nvSpPr>
          <p:spPr bwMode="auto">
            <a:xfrm>
              <a:off x="5034" y="2373"/>
              <a:ext cx="1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2" name="Line 69"/>
            <p:cNvSpPr>
              <a:spLocks noChangeShapeType="1"/>
            </p:cNvSpPr>
            <p:nvPr/>
          </p:nvSpPr>
          <p:spPr bwMode="auto">
            <a:xfrm flipH="1">
              <a:off x="5010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3" name="Line 70"/>
            <p:cNvSpPr>
              <a:spLocks noChangeShapeType="1"/>
            </p:cNvSpPr>
            <p:nvPr/>
          </p:nvSpPr>
          <p:spPr bwMode="auto">
            <a:xfrm>
              <a:off x="5030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4" name="Line 71"/>
            <p:cNvSpPr>
              <a:spLocks noChangeShapeType="1"/>
            </p:cNvSpPr>
            <p:nvPr/>
          </p:nvSpPr>
          <p:spPr bwMode="auto">
            <a:xfrm>
              <a:off x="5094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5" name="Line 72"/>
            <p:cNvSpPr>
              <a:spLocks noChangeShapeType="1"/>
            </p:cNvSpPr>
            <p:nvPr/>
          </p:nvSpPr>
          <p:spPr bwMode="auto">
            <a:xfrm flipH="1">
              <a:off x="5071" y="2373"/>
              <a:ext cx="19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6" name="Line 73"/>
            <p:cNvSpPr>
              <a:spLocks noChangeShapeType="1"/>
            </p:cNvSpPr>
            <p:nvPr/>
          </p:nvSpPr>
          <p:spPr bwMode="auto">
            <a:xfrm>
              <a:off x="5090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7" name="Line 74"/>
            <p:cNvSpPr>
              <a:spLocks noChangeShapeType="1"/>
            </p:cNvSpPr>
            <p:nvPr/>
          </p:nvSpPr>
          <p:spPr bwMode="auto">
            <a:xfrm>
              <a:off x="5030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8" name="Line 75"/>
            <p:cNvSpPr>
              <a:spLocks noChangeShapeType="1"/>
            </p:cNvSpPr>
            <p:nvPr/>
          </p:nvSpPr>
          <p:spPr bwMode="auto">
            <a:xfrm flipH="1">
              <a:off x="4970" y="2255"/>
              <a:ext cx="6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39" name="Line 76"/>
            <p:cNvSpPr>
              <a:spLocks noChangeShapeType="1"/>
            </p:cNvSpPr>
            <p:nvPr/>
          </p:nvSpPr>
          <p:spPr bwMode="auto">
            <a:xfrm>
              <a:off x="5034" y="2255"/>
              <a:ext cx="52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0" name="Line 77"/>
            <p:cNvSpPr>
              <a:spLocks noChangeShapeType="1"/>
            </p:cNvSpPr>
            <p:nvPr/>
          </p:nvSpPr>
          <p:spPr bwMode="auto">
            <a:xfrm>
              <a:off x="5211" y="2135"/>
              <a:ext cx="174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1" name="Line 78"/>
            <p:cNvSpPr>
              <a:spLocks noChangeShapeType="1"/>
            </p:cNvSpPr>
            <p:nvPr/>
          </p:nvSpPr>
          <p:spPr bwMode="auto">
            <a:xfrm>
              <a:off x="5211" y="2135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2" name="Line 79"/>
            <p:cNvSpPr>
              <a:spLocks noChangeShapeType="1"/>
            </p:cNvSpPr>
            <p:nvPr/>
          </p:nvSpPr>
          <p:spPr bwMode="auto">
            <a:xfrm flipH="1">
              <a:off x="5025" y="2135"/>
              <a:ext cx="184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3" name="Line 80"/>
            <p:cNvSpPr>
              <a:spLocks noChangeShapeType="1"/>
            </p:cNvSpPr>
            <p:nvPr/>
          </p:nvSpPr>
          <p:spPr bwMode="auto">
            <a:xfrm>
              <a:off x="4794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4" name="Line 81"/>
            <p:cNvSpPr>
              <a:spLocks noChangeShapeType="1"/>
            </p:cNvSpPr>
            <p:nvPr/>
          </p:nvSpPr>
          <p:spPr bwMode="auto">
            <a:xfrm flipH="1">
              <a:off x="4770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5" name="Line 82"/>
            <p:cNvSpPr>
              <a:spLocks noChangeShapeType="1"/>
            </p:cNvSpPr>
            <p:nvPr/>
          </p:nvSpPr>
          <p:spPr bwMode="auto">
            <a:xfrm>
              <a:off x="4790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6" name="Line 83"/>
            <p:cNvSpPr>
              <a:spLocks noChangeShapeType="1"/>
            </p:cNvSpPr>
            <p:nvPr/>
          </p:nvSpPr>
          <p:spPr bwMode="auto">
            <a:xfrm>
              <a:off x="4854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7" name="Line 84"/>
            <p:cNvSpPr>
              <a:spLocks noChangeShapeType="1"/>
            </p:cNvSpPr>
            <p:nvPr/>
          </p:nvSpPr>
          <p:spPr bwMode="auto">
            <a:xfrm flipH="1">
              <a:off x="4830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8" name="Line 85"/>
            <p:cNvSpPr>
              <a:spLocks noChangeShapeType="1"/>
            </p:cNvSpPr>
            <p:nvPr/>
          </p:nvSpPr>
          <p:spPr bwMode="auto">
            <a:xfrm>
              <a:off x="4850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49" name="Line 86"/>
            <p:cNvSpPr>
              <a:spLocks noChangeShapeType="1"/>
            </p:cNvSpPr>
            <p:nvPr/>
          </p:nvSpPr>
          <p:spPr bwMode="auto">
            <a:xfrm>
              <a:off x="4914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0" name="Line 87"/>
            <p:cNvSpPr>
              <a:spLocks noChangeShapeType="1"/>
            </p:cNvSpPr>
            <p:nvPr/>
          </p:nvSpPr>
          <p:spPr bwMode="auto">
            <a:xfrm flipH="1">
              <a:off x="4889" y="2373"/>
              <a:ext cx="2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1" name="Line 88"/>
            <p:cNvSpPr>
              <a:spLocks noChangeShapeType="1"/>
            </p:cNvSpPr>
            <p:nvPr/>
          </p:nvSpPr>
          <p:spPr bwMode="auto">
            <a:xfrm>
              <a:off x="4910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2" name="Line 89"/>
            <p:cNvSpPr>
              <a:spLocks noChangeShapeType="1"/>
            </p:cNvSpPr>
            <p:nvPr/>
          </p:nvSpPr>
          <p:spPr bwMode="auto">
            <a:xfrm>
              <a:off x="4850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3" name="Line 90"/>
            <p:cNvSpPr>
              <a:spLocks noChangeShapeType="1"/>
            </p:cNvSpPr>
            <p:nvPr/>
          </p:nvSpPr>
          <p:spPr bwMode="auto">
            <a:xfrm flipH="1">
              <a:off x="4790" y="2255"/>
              <a:ext cx="6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4" name="Line 91"/>
            <p:cNvSpPr>
              <a:spLocks noChangeShapeType="1"/>
            </p:cNvSpPr>
            <p:nvPr/>
          </p:nvSpPr>
          <p:spPr bwMode="auto">
            <a:xfrm>
              <a:off x="4854" y="2255"/>
              <a:ext cx="52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5" name="Line 92"/>
            <p:cNvSpPr>
              <a:spLocks noChangeShapeType="1"/>
            </p:cNvSpPr>
            <p:nvPr/>
          </p:nvSpPr>
          <p:spPr bwMode="auto">
            <a:xfrm>
              <a:off x="4612" y="2373"/>
              <a:ext cx="1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6" name="Line 93"/>
            <p:cNvSpPr>
              <a:spLocks noChangeShapeType="1"/>
            </p:cNvSpPr>
            <p:nvPr/>
          </p:nvSpPr>
          <p:spPr bwMode="auto">
            <a:xfrm flipH="1">
              <a:off x="4588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7" name="Line 94"/>
            <p:cNvSpPr>
              <a:spLocks noChangeShapeType="1"/>
            </p:cNvSpPr>
            <p:nvPr/>
          </p:nvSpPr>
          <p:spPr bwMode="auto">
            <a:xfrm>
              <a:off x="4608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8" name="Line 95"/>
            <p:cNvSpPr>
              <a:spLocks noChangeShapeType="1"/>
            </p:cNvSpPr>
            <p:nvPr/>
          </p:nvSpPr>
          <p:spPr bwMode="auto">
            <a:xfrm>
              <a:off x="4673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59" name="Line 96"/>
            <p:cNvSpPr>
              <a:spLocks noChangeShapeType="1"/>
            </p:cNvSpPr>
            <p:nvPr/>
          </p:nvSpPr>
          <p:spPr bwMode="auto">
            <a:xfrm flipH="1">
              <a:off x="4649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0" name="Line 97"/>
            <p:cNvSpPr>
              <a:spLocks noChangeShapeType="1"/>
            </p:cNvSpPr>
            <p:nvPr/>
          </p:nvSpPr>
          <p:spPr bwMode="auto">
            <a:xfrm>
              <a:off x="4669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1" name="Line 98"/>
            <p:cNvSpPr>
              <a:spLocks noChangeShapeType="1"/>
            </p:cNvSpPr>
            <p:nvPr/>
          </p:nvSpPr>
          <p:spPr bwMode="auto">
            <a:xfrm>
              <a:off x="4733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2" name="Line 99"/>
            <p:cNvSpPr>
              <a:spLocks noChangeShapeType="1"/>
            </p:cNvSpPr>
            <p:nvPr/>
          </p:nvSpPr>
          <p:spPr bwMode="auto">
            <a:xfrm flipH="1">
              <a:off x="4709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3" name="Line 100"/>
            <p:cNvSpPr>
              <a:spLocks noChangeShapeType="1"/>
            </p:cNvSpPr>
            <p:nvPr/>
          </p:nvSpPr>
          <p:spPr bwMode="auto">
            <a:xfrm>
              <a:off x="4729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4" name="Line 101"/>
            <p:cNvSpPr>
              <a:spLocks noChangeShapeType="1"/>
            </p:cNvSpPr>
            <p:nvPr/>
          </p:nvSpPr>
          <p:spPr bwMode="auto">
            <a:xfrm>
              <a:off x="4669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5" name="Line 102"/>
            <p:cNvSpPr>
              <a:spLocks noChangeShapeType="1"/>
            </p:cNvSpPr>
            <p:nvPr/>
          </p:nvSpPr>
          <p:spPr bwMode="auto">
            <a:xfrm flipH="1">
              <a:off x="4608" y="2255"/>
              <a:ext cx="61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6" name="Line 103"/>
            <p:cNvSpPr>
              <a:spLocks noChangeShapeType="1"/>
            </p:cNvSpPr>
            <p:nvPr/>
          </p:nvSpPr>
          <p:spPr bwMode="auto">
            <a:xfrm>
              <a:off x="4673" y="2255"/>
              <a:ext cx="52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7" name="Line 104"/>
            <p:cNvSpPr>
              <a:spLocks noChangeShapeType="1"/>
            </p:cNvSpPr>
            <p:nvPr/>
          </p:nvSpPr>
          <p:spPr bwMode="auto">
            <a:xfrm>
              <a:off x="4432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8" name="Line 105"/>
            <p:cNvSpPr>
              <a:spLocks noChangeShapeType="1"/>
            </p:cNvSpPr>
            <p:nvPr/>
          </p:nvSpPr>
          <p:spPr bwMode="auto">
            <a:xfrm flipH="1">
              <a:off x="4408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69" name="Line 106"/>
            <p:cNvSpPr>
              <a:spLocks noChangeShapeType="1"/>
            </p:cNvSpPr>
            <p:nvPr/>
          </p:nvSpPr>
          <p:spPr bwMode="auto">
            <a:xfrm>
              <a:off x="4428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0" name="Line 107"/>
            <p:cNvSpPr>
              <a:spLocks noChangeShapeType="1"/>
            </p:cNvSpPr>
            <p:nvPr/>
          </p:nvSpPr>
          <p:spPr bwMode="auto">
            <a:xfrm>
              <a:off x="4492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1" name="Line 108"/>
            <p:cNvSpPr>
              <a:spLocks noChangeShapeType="1"/>
            </p:cNvSpPr>
            <p:nvPr/>
          </p:nvSpPr>
          <p:spPr bwMode="auto">
            <a:xfrm flipH="1">
              <a:off x="4468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2" name="Line 109"/>
            <p:cNvSpPr>
              <a:spLocks noChangeShapeType="1"/>
            </p:cNvSpPr>
            <p:nvPr/>
          </p:nvSpPr>
          <p:spPr bwMode="auto">
            <a:xfrm>
              <a:off x="4488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3" name="Line 110"/>
            <p:cNvSpPr>
              <a:spLocks noChangeShapeType="1"/>
            </p:cNvSpPr>
            <p:nvPr/>
          </p:nvSpPr>
          <p:spPr bwMode="auto">
            <a:xfrm>
              <a:off x="4552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4" name="Line 111"/>
            <p:cNvSpPr>
              <a:spLocks noChangeShapeType="1"/>
            </p:cNvSpPr>
            <p:nvPr/>
          </p:nvSpPr>
          <p:spPr bwMode="auto">
            <a:xfrm flipH="1">
              <a:off x="4528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5" name="Line 112"/>
            <p:cNvSpPr>
              <a:spLocks noChangeShapeType="1"/>
            </p:cNvSpPr>
            <p:nvPr/>
          </p:nvSpPr>
          <p:spPr bwMode="auto">
            <a:xfrm>
              <a:off x="4548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6" name="Line 113"/>
            <p:cNvSpPr>
              <a:spLocks noChangeShapeType="1"/>
            </p:cNvSpPr>
            <p:nvPr/>
          </p:nvSpPr>
          <p:spPr bwMode="auto">
            <a:xfrm>
              <a:off x="4488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7" name="Line 114"/>
            <p:cNvSpPr>
              <a:spLocks noChangeShapeType="1"/>
            </p:cNvSpPr>
            <p:nvPr/>
          </p:nvSpPr>
          <p:spPr bwMode="auto">
            <a:xfrm flipH="1">
              <a:off x="4428" y="2255"/>
              <a:ext cx="6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8" name="Line 115"/>
            <p:cNvSpPr>
              <a:spLocks noChangeShapeType="1"/>
            </p:cNvSpPr>
            <p:nvPr/>
          </p:nvSpPr>
          <p:spPr bwMode="auto">
            <a:xfrm>
              <a:off x="4492" y="2255"/>
              <a:ext cx="52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79" name="Line 116"/>
            <p:cNvSpPr>
              <a:spLocks noChangeShapeType="1"/>
            </p:cNvSpPr>
            <p:nvPr/>
          </p:nvSpPr>
          <p:spPr bwMode="auto">
            <a:xfrm>
              <a:off x="4669" y="2135"/>
              <a:ext cx="175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0" name="Line 117"/>
            <p:cNvSpPr>
              <a:spLocks noChangeShapeType="1"/>
            </p:cNvSpPr>
            <p:nvPr/>
          </p:nvSpPr>
          <p:spPr bwMode="auto">
            <a:xfrm>
              <a:off x="4669" y="2135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1" name="Line 118"/>
            <p:cNvSpPr>
              <a:spLocks noChangeShapeType="1"/>
            </p:cNvSpPr>
            <p:nvPr/>
          </p:nvSpPr>
          <p:spPr bwMode="auto">
            <a:xfrm flipH="1">
              <a:off x="4484" y="2135"/>
              <a:ext cx="183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2" name="Line 119"/>
            <p:cNvSpPr>
              <a:spLocks noChangeShapeType="1"/>
            </p:cNvSpPr>
            <p:nvPr/>
          </p:nvSpPr>
          <p:spPr bwMode="auto">
            <a:xfrm>
              <a:off x="4252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3" name="Line 120"/>
            <p:cNvSpPr>
              <a:spLocks noChangeShapeType="1"/>
            </p:cNvSpPr>
            <p:nvPr/>
          </p:nvSpPr>
          <p:spPr bwMode="auto">
            <a:xfrm flipH="1">
              <a:off x="4228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4" name="Line 121"/>
            <p:cNvSpPr>
              <a:spLocks noChangeShapeType="1"/>
            </p:cNvSpPr>
            <p:nvPr/>
          </p:nvSpPr>
          <p:spPr bwMode="auto">
            <a:xfrm>
              <a:off x="4248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5" name="Line 122"/>
            <p:cNvSpPr>
              <a:spLocks noChangeShapeType="1"/>
            </p:cNvSpPr>
            <p:nvPr/>
          </p:nvSpPr>
          <p:spPr bwMode="auto">
            <a:xfrm>
              <a:off x="4311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6" name="Line 123"/>
            <p:cNvSpPr>
              <a:spLocks noChangeShapeType="1"/>
            </p:cNvSpPr>
            <p:nvPr/>
          </p:nvSpPr>
          <p:spPr bwMode="auto">
            <a:xfrm flipH="1">
              <a:off x="4287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7" name="Line 124"/>
            <p:cNvSpPr>
              <a:spLocks noChangeShapeType="1"/>
            </p:cNvSpPr>
            <p:nvPr/>
          </p:nvSpPr>
          <p:spPr bwMode="auto">
            <a:xfrm>
              <a:off x="4307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8" name="Line 125"/>
            <p:cNvSpPr>
              <a:spLocks noChangeShapeType="1"/>
            </p:cNvSpPr>
            <p:nvPr/>
          </p:nvSpPr>
          <p:spPr bwMode="auto">
            <a:xfrm>
              <a:off x="4372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89" name="Line 126"/>
            <p:cNvSpPr>
              <a:spLocks noChangeShapeType="1"/>
            </p:cNvSpPr>
            <p:nvPr/>
          </p:nvSpPr>
          <p:spPr bwMode="auto">
            <a:xfrm flipH="1">
              <a:off x="4348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0" name="Line 127"/>
            <p:cNvSpPr>
              <a:spLocks noChangeShapeType="1"/>
            </p:cNvSpPr>
            <p:nvPr/>
          </p:nvSpPr>
          <p:spPr bwMode="auto">
            <a:xfrm>
              <a:off x="4368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1" name="Line 128"/>
            <p:cNvSpPr>
              <a:spLocks noChangeShapeType="1"/>
            </p:cNvSpPr>
            <p:nvPr/>
          </p:nvSpPr>
          <p:spPr bwMode="auto">
            <a:xfrm>
              <a:off x="4307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2" name="Line 129"/>
            <p:cNvSpPr>
              <a:spLocks noChangeShapeType="1"/>
            </p:cNvSpPr>
            <p:nvPr/>
          </p:nvSpPr>
          <p:spPr bwMode="auto">
            <a:xfrm flipH="1">
              <a:off x="4248" y="2255"/>
              <a:ext cx="59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3" name="Line 130"/>
            <p:cNvSpPr>
              <a:spLocks noChangeShapeType="1"/>
            </p:cNvSpPr>
            <p:nvPr/>
          </p:nvSpPr>
          <p:spPr bwMode="auto">
            <a:xfrm>
              <a:off x="4311" y="2255"/>
              <a:ext cx="53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4" name="Line 131"/>
            <p:cNvSpPr>
              <a:spLocks noChangeShapeType="1"/>
            </p:cNvSpPr>
            <p:nvPr/>
          </p:nvSpPr>
          <p:spPr bwMode="auto">
            <a:xfrm>
              <a:off x="4072" y="2373"/>
              <a:ext cx="1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5" name="Line 132"/>
            <p:cNvSpPr>
              <a:spLocks noChangeShapeType="1"/>
            </p:cNvSpPr>
            <p:nvPr/>
          </p:nvSpPr>
          <p:spPr bwMode="auto">
            <a:xfrm flipH="1">
              <a:off x="4047" y="2373"/>
              <a:ext cx="21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6" name="Line 133"/>
            <p:cNvSpPr>
              <a:spLocks noChangeShapeType="1"/>
            </p:cNvSpPr>
            <p:nvPr/>
          </p:nvSpPr>
          <p:spPr bwMode="auto">
            <a:xfrm>
              <a:off x="4068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7" name="Line 134"/>
            <p:cNvSpPr>
              <a:spLocks noChangeShapeType="1"/>
            </p:cNvSpPr>
            <p:nvPr/>
          </p:nvSpPr>
          <p:spPr bwMode="auto">
            <a:xfrm>
              <a:off x="4131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8" name="Line 135"/>
            <p:cNvSpPr>
              <a:spLocks noChangeShapeType="1"/>
            </p:cNvSpPr>
            <p:nvPr/>
          </p:nvSpPr>
          <p:spPr bwMode="auto">
            <a:xfrm flipH="1">
              <a:off x="4107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299" name="Line 136"/>
            <p:cNvSpPr>
              <a:spLocks noChangeShapeType="1"/>
            </p:cNvSpPr>
            <p:nvPr/>
          </p:nvSpPr>
          <p:spPr bwMode="auto">
            <a:xfrm>
              <a:off x="4127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0" name="Line 137"/>
            <p:cNvSpPr>
              <a:spLocks noChangeShapeType="1"/>
            </p:cNvSpPr>
            <p:nvPr/>
          </p:nvSpPr>
          <p:spPr bwMode="auto">
            <a:xfrm>
              <a:off x="4191" y="2373"/>
              <a:ext cx="1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1" name="Line 138"/>
            <p:cNvSpPr>
              <a:spLocks noChangeShapeType="1"/>
            </p:cNvSpPr>
            <p:nvPr/>
          </p:nvSpPr>
          <p:spPr bwMode="auto">
            <a:xfrm flipH="1">
              <a:off x="4167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2" name="Line 139"/>
            <p:cNvSpPr>
              <a:spLocks noChangeShapeType="1"/>
            </p:cNvSpPr>
            <p:nvPr/>
          </p:nvSpPr>
          <p:spPr bwMode="auto">
            <a:xfrm>
              <a:off x="4187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3" name="Line 140"/>
            <p:cNvSpPr>
              <a:spLocks noChangeShapeType="1"/>
            </p:cNvSpPr>
            <p:nvPr/>
          </p:nvSpPr>
          <p:spPr bwMode="auto">
            <a:xfrm>
              <a:off x="4127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4" name="Line 141"/>
            <p:cNvSpPr>
              <a:spLocks noChangeShapeType="1"/>
            </p:cNvSpPr>
            <p:nvPr/>
          </p:nvSpPr>
          <p:spPr bwMode="auto">
            <a:xfrm flipH="1">
              <a:off x="4068" y="2255"/>
              <a:ext cx="59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5" name="Line 142"/>
            <p:cNvSpPr>
              <a:spLocks noChangeShapeType="1"/>
            </p:cNvSpPr>
            <p:nvPr/>
          </p:nvSpPr>
          <p:spPr bwMode="auto">
            <a:xfrm>
              <a:off x="4131" y="2255"/>
              <a:ext cx="52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6" name="Line 143"/>
            <p:cNvSpPr>
              <a:spLocks noChangeShapeType="1"/>
            </p:cNvSpPr>
            <p:nvPr/>
          </p:nvSpPr>
          <p:spPr bwMode="auto">
            <a:xfrm>
              <a:off x="3890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7" name="Line 144"/>
            <p:cNvSpPr>
              <a:spLocks noChangeShapeType="1"/>
            </p:cNvSpPr>
            <p:nvPr/>
          </p:nvSpPr>
          <p:spPr bwMode="auto">
            <a:xfrm flipH="1">
              <a:off x="3866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8" name="Line 145"/>
            <p:cNvSpPr>
              <a:spLocks noChangeShapeType="1"/>
            </p:cNvSpPr>
            <p:nvPr/>
          </p:nvSpPr>
          <p:spPr bwMode="auto">
            <a:xfrm>
              <a:off x="3886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09" name="Line 146"/>
            <p:cNvSpPr>
              <a:spLocks noChangeShapeType="1"/>
            </p:cNvSpPr>
            <p:nvPr/>
          </p:nvSpPr>
          <p:spPr bwMode="auto">
            <a:xfrm>
              <a:off x="3951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0" name="Line 147"/>
            <p:cNvSpPr>
              <a:spLocks noChangeShapeType="1"/>
            </p:cNvSpPr>
            <p:nvPr/>
          </p:nvSpPr>
          <p:spPr bwMode="auto">
            <a:xfrm flipH="1">
              <a:off x="3927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1" name="Line 148"/>
            <p:cNvSpPr>
              <a:spLocks noChangeShapeType="1"/>
            </p:cNvSpPr>
            <p:nvPr/>
          </p:nvSpPr>
          <p:spPr bwMode="auto">
            <a:xfrm>
              <a:off x="3947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2" name="Line 149"/>
            <p:cNvSpPr>
              <a:spLocks noChangeShapeType="1"/>
            </p:cNvSpPr>
            <p:nvPr/>
          </p:nvSpPr>
          <p:spPr bwMode="auto">
            <a:xfrm>
              <a:off x="4011" y="2373"/>
              <a:ext cx="12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3" name="Line 150"/>
            <p:cNvSpPr>
              <a:spLocks noChangeShapeType="1"/>
            </p:cNvSpPr>
            <p:nvPr/>
          </p:nvSpPr>
          <p:spPr bwMode="auto">
            <a:xfrm flipH="1">
              <a:off x="3987" y="2373"/>
              <a:ext cx="2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4" name="Line 151"/>
            <p:cNvSpPr>
              <a:spLocks noChangeShapeType="1"/>
            </p:cNvSpPr>
            <p:nvPr/>
          </p:nvSpPr>
          <p:spPr bwMode="auto">
            <a:xfrm>
              <a:off x="4007" y="2373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5" name="Line 152"/>
            <p:cNvSpPr>
              <a:spLocks noChangeShapeType="1"/>
            </p:cNvSpPr>
            <p:nvPr/>
          </p:nvSpPr>
          <p:spPr bwMode="auto">
            <a:xfrm>
              <a:off x="3947" y="2255"/>
              <a:ext cx="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6" name="Line 153"/>
            <p:cNvSpPr>
              <a:spLocks noChangeShapeType="1"/>
            </p:cNvSpPr>
            <p:nvPr/>
          </p:nvSpPr>
          <p:spPr bwMode="auto">
            <a:xfrm flipH="1">
              <a:off x="3886" y="2255"/>
              <a:ext cx="61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7" name="Line 154"/>
            <p:cNvSpPr>
              <a:spLocks noChangeShapeType="1"/>
            </p:cNvSpPr>
            <p:nvPr/>
          </p:nvSpPr>
          <p:spPr bwMode="auto">
            <a:xfrm>
              <a:off x="3951" y="2255"/>
              <a:ext cx="52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8" name="Line 155"/>
            <p:cNvSpPr>
              <a:spLocks noChangeShapeType="1"/>
            </p:cNvSpPr>
            <p:nvPr/>
          </p:nvSpPr>
          <p:spPr bwMode="auto">
            <a:xfrm>
              <a:off x="4127" y="2135"/>
              <a:ext cx="174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19" name="Line 156"/>
            <p:cNvSpPr>
              <a:spLocks noChangeShapeType="1"/>
            </p:cNvSpPr>
            <p:nvPr/>
          </p:nvSpPr>
          <p:spPr bwMode="auto">
            <a:xfrm>
              <a:off x="4127" y="2135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0" name="Line 157"/>
            <p:cNvSpPr>
              <a:spLocks noChangeShapeType="1"/>
            </p:cNvSpPr>
            <p:nvPr/>
          </p:nvSpPr>
          <p:spPr bwMode="auto">
            <a:xfrm flipH="1">
              <a:off x="3943" y="2135"/>
              <a:ext cx="182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1" name="Line 158"/>
            <p:cNvSpPr>
              <a:spLocks noChangeShapeType="1"/>
            </p:cNvSpPr>
            <p:nvPr/>
          </p:nvSpPr>
          <p:spPr bwMode="auto">
            <a:xfrm flipH="1">
              <a:off x="4123" y="2019"/>
              <a:ext cx="536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2" name="Line 159"/>
            <p:cNvSpPr>
              <a:spLocks noChangeShapeType="1"/>
            </p:cNvSpPr>
            <p:nvPr/>
          </p:nvSpPr>
          <p:spPr bwMode="auto">
            <a:xfrm>
              <a:off x="4669" y="201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8323" name="Line 160"/>
            <p:cNvSpPr>
              <a:spLocks noChangeShapeType="1"/>
            </p:cNvSpPr>
            <p:nvPr/>
          </p:nvSpPr>
          <p:spPr bwMode="auto">
            <a:xfrm>
              <a:off x="4669" y="2019"/>
              <a:ext cx="528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8200" name="Text Box 162"/>
          <p:cNvSpPr txBox="1">
            <a:spLocks noChangeArrowheads="1"/>
          </p:cNvSpPr>
          <p:nvPr/>
        </p:nvSpPr>
        <p:spPr bwMode="auto">
          <a:xfrm>
            <a:off x="7924800" y="2274888"/>
            <a:ext cx="6731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b =</a:t>
            </a:r>
            <a:r>
              <a:rPr lang="en-US" sz="2000">
                <a:latin typeface="Times New Roman" pitchFamily="18" charset="0"/>
              </a:rPr>
              <a:t>2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8201" name="Text Box 163"/>
          <p:cNvSpPr txBox="1">
            <a:spLocks noChangeArrowheads="1"/>
          </p:cNvSpPr>
          <p:nvPr/>
        </p:nvSpPr>
        <p:spPr bwMode="auto">
          <a:xfrm>
            <a:off x="5880100" y="3278188"/>
            <a:ext cx="6731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b =</a:t>
            </a:r>
            <a:r>
              <a:rPr lang="en-US" sz="2000">
                <a:latin typeface="Times New Roman" pitchFamily="18" charset="0"/>
              </a:rPr>
              <a:t>3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8202" name="Text Box 164"/>
          <p:cNvSpPr txBox="1">
            <a:spLocks noChangeArrowheads="1"/>
          </p:cNvSpPr>
          <p:nvPr/>
        </p:nvSpPr>
        <p:spPr bwMode="auto">
          <a:xfrm>
            <a:off x="247650" y="4217988"/>
            <a:ext cx="6731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b =</a:t>
            </a:r>
            <a:r>
              <a:rPr lang="en-US" sz="2000">
                <a:latin typeface="Times New Roman" pitchFamily="18" charset="0"/>
              </a:rPr>
              <a:t>4</a:t>
            </a:r>
            <a:endParaRPr lang="en-US" sz="2000" i="1">
              <a:latin typeface="Times New Roman" pitchFamily="18" charset="0"/>
            </a:endParaRPr>
          </a:p>
        </p:txBody>
      </p:sp>
      <p:pic>
        <p:nvPicPr>
          <p:cNvPr id="8203" name="Picture 16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800" y="4037013"/>
            <a:ext cx="8204200" cy="779462"/>
          </a:xfrm>
          <a:prstGeom prst="rect">
            <a:avLst/>
          </a:prstGeom>
          <a:solidFill>
            <a:srgbClr val="DBFFB8"/>
          </a:solidFill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Reducing the Size of the Game Tree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3938588"/>
          </a:xfrm>
          <a:noFill/>
        </p:spPr>
        <p:txBody>
          <a:bodyPr/>
          <a:lstStyle/>
          <a:p>
            <a:pPr eaLnBrk="1" hangingPunct="1"/>
            <a:r>
              <a:rPr lang="en-US" sz="2000" smtClean="0"/>
              <a:t>One approach: HTN planning</a:t>
            </a:r>
          </a:p>
          <a:p>
            <a:pPr lvl="1" eaLnBrk="1" hangingPunct="1"/>
            <a:r>
              <a:rPr lang="en-US" sz="2000" smtClean="0"/>
              <a:t>Bridge is a game of planning</a:t>
            </a:r>
          </a:p>
          <a:p>
            <a:pPr lvl="1" eaLnBrk="1" hangingPunct="1"/>
            <a:r>
              <a:rPr lang="en-US" sz="2000" smtClean="0"/>
              <a:t>The declarer plans how to play the hand</a:t>
            </a:r>
          </a:p>
          <a:p>
            <a:pPr lvl="1" eaLnBrk="1" hangingPunct="1"/>
            <a:r>
              <a:rPr lang="en-US" sz="2000" smtClean="0"/>
              <a:t>The plan combines various strategies (ruffing, finessing, etc.)</a:t>
            </a:r>
          </a:p>
          <a:p>
            <a:pPr lvl="1" eaLnBrk="1" hangingPunct="1"/>
            <a:r>
              <a:rPr lang="en-US" sz="2000" smtClean="0"/>
              <a:t>If a move doesn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fit into a sensible strategy, it probably doesn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need to be considered</a:t>
            </a:r>
          </a:p>
          <a:p>
            <a:pPr eaLnBrk="1" hangingPunct="1"/>
            <a:r>
              <a:rPr lang="en-US" sz="2000" smtClean="0"/>
              <a:t>Write a planning procedure procedure similar to </a:t>
            </a:r>
            <a:r>
              <a:rPr lang="en-US" sz="2000" smtClean="0">
                <a:latin typeface="Arial" pitchFamily="34" charset="0"/>
              </a:rPr>
              <a:t>TFD</a:t>
            </a:r>
            <a:r>
              <a:rPr lang="en-US" sz="2000" smtClean="0"/>
              <a:t> (see Chapter 11)</a:t>
            </a:r>
          </a:p>
          <a:p>
            <a:pPr lvl="1" eaLnBrk="1" hangingPunct="1"/>
            <a:r>
              <a:rPr lang="en-US" sz="2000" smtClean="0"/>
              <a:t>Modified to generate game trees instead of just paths</a:t>
            </a:r>
          </a:p>
          <a:p>
            <a:pPr lvl="1" eaLnBrk="1" hangingPunct="1"/>
            <a:r>
              <a:rPr lang="en-US" sz="2000" smtClean="0"/>
              <a:t>Describe standard bridge strategies as collections of methods</a:t>
            </a:r>
          </a:p>
          <a:p>
            <a:pPr lvl="1" eaLnBrk="1" hangingPunct="1"/>
            <a:r>
              <a:rPr lang="en-US" sz="2000" smtClean="0"/>
              <a:t>Use HTN decomposition to generate a game tree in which each move corresponds to a different </a:t>
            </a:r>
            <a:r>
              <a:rPr lang="en-US" sz="2000" i="1" smtClean="0"/>
              <a:t>strategy</a:t>
            </a:r>
            <a:r>
              <a:rPr lang="en-US" sz="2000" smtClean="0"/>
              <a:t>, not a different </a:t>
            </a:r>
            <a:r>
              <a:rPr lang="en-US" sz="2000" i="1" smtClean="0"/>
              <a:t>card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957263" y="4978400"/>
            <a:ext cx="6724650" cy="1357313"/>
          </a:xfrm>
          <a:prstGeom prst="rect">
            <a:avLst/>
          </a:prstGeom>
          <a:solidFill>
            <a:srgbClr val="C0FEF9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168900" y="5026025"/>
            <a:ext cx="2632075" cy="37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9850" tIns="34925" rIns="69850" bIns="34925">
            <a:spAutoFit/>
          </a:bodyPr>
          <a:lstStyle/>
          <a:p>
            <a:pPr defTabSz="514350"/>
            <a:r>
              <a:rPr lang="en-US" sz="2000"/>
              <a:t>HTN-generated trees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160463" y="5462588"/>
            <a:ext cx="1512887" cy="37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9850" tIns="34925" rIns="69850" bIns="34925">
            <a:spAutoFit/>
          </a:bodyPr>
          <a:lstStyle/>
          <a:p>
            <a:pPr algn="r" defTabSz="514350"/>
            <a:r>
              <a:rPr lang="en-US" sz="2000"/>
              <a:t>Worst case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901700" y="5891213"/>
            <a:ext cx="1771650" cy="37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9850" tIns="34925" rIns="69850" bIns="34925">
            <a:spAutoFit/>
          </a:bodyPr>
          <a:lstStyle/>
          <a:p>
            <a:pPr algn="r" defTabSz="514350"/>
            <a:r>
              <a:rPr lang="en-US" sz="2000"/>
              <a:t>Average case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2800350" y="5026025"/>
            <a:ext cx="2303463" cy="37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9850" tIns="34925" rIns="69850" bIns="34925">
            <a:spAutoFit/>
          </a:bodyPr>
          <a:lstStyle/>
          <a:p>
            <a:pPr defTabSz="514350"/>
            <a:r>
              <a:rPr lang="en-US" sz="2000"/>
              <a:t>Brute-force search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3003550" y="5891213"/>
            <a:ext cx="2058988" cy="37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9850" tIns="34925" rIns="69850" bIns="34925">
            <a:spAutoFit/>
          </a:bodyPr>
          <a:lstStyle/>
          <a:p>
            <a:pPr defTabSz="514350">
              <a:spcBef>
                <a:spcPct val="20000"/>
              </a:spcBef>
            </a:pPr>
            <a:r>
              <a:rPr lang="en-US" sz="2000"/>
              <a:t>≈ 10</a:t>
            </a:r>
            <a:r>
              <a:rPr lang="en-US" sz="2000" baseline="30000"/>
              <a:t>24</a:t>
            </a:r>
            <a:r>
              <a:rPr lang="en-US" sz="2000"/>
              <a:t> leaf nodes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5295900" y="5891213"/>
            <a:ext cx="2368550" cy="37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9850" tIns="34925" rIns="69850" bIns="34925">
            <a:spAutoFit/>
          </a:bodyPr>
          <a:lstStyle/>
          <a:p>
            <a:pPr defTabSz="514350">
              <a:spcBef>
                <a:spcPct val="20000"/>
              </a:spcBef>
            </a:pPr>
            <a:r>
              <a:rPr lang="en-US" sz="2000"/>
              <a:t>≈ 26,000 leaf nodes</a:t>
            </a: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5153025" y="5462588"/>
            <a:ext cx="2509838" cy="37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9850" tIns="34925" rIns="69850" bIns="34925">
            <a:spAutoFit/>
          </a:bodyPr>
          <a:lstStyle/>
          <a:p>
            <a:pPr defTabSz="514350">
              <a:spcBef>
                <a:spcPct val="20000"/>
              </a:spcBef>
            </a:pPr>
            <a:r>
              <a:rPr lang="en-US" sz="2000"/>
              <a:t>≈ 305,000 leaf nodes</a:t>
            </a: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2736850" y="5462588"/>
            <a:ext cx="2327275" cy="37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9850" tIns="34925" rIns="69850" bIns="34925">
            <a:spAutoFit/>
          </a:bodyPr>
          <a:lstStyle/>
          <a:p>
            <a:pPr defTabSz="514350">
              <a:spcBef>
                <a:spcPct val="20000"/>
              </a:spcBef>
            </a:pPr>
            <a:r>
              <a:rPr lang="en-US" sz="2000"/>
              <a:t>≈ 6x10</a:t>
            </a:r>
            <a:r>
              <a:rPr lang="en-US" sz="2000" baseline="30000"/>
              <a:t>44</a:t>
            </a:r>
            <a:r>
              <a:rPr lang="en-US" sz="2000"/>
              <a:t> leaf nodes</a:t>
            </a: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 flipH="1">
            <a:off x="957263" y="5486400"/>
            <a:ext cx="6724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5103813" y="4986338"/>
            <a:ext cx="0" cy="134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2667000" y="4986338"/>
            <a:ext cx="0" cy="134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Line 3"/>
          <p:cNvSpPr>
            <a:spLocks noChangeShapeType="1"/>
          </p:cNvSpPr>
          <p:nvPr/>
        </p:nvSpPr>
        <p:spPr bwMode="auto">
          <a:xfrm flipH="1" flipV="1">
            <a:off x="2133600" y="4821238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2" name="Line 4"/>
          <p:cNvSpPr>
            <a:spLocks noChangeShapeType="1"/>
          </p:cNvSpPr>
          <p:nvPr/>
        </p:nvSpPr>
        <p:spPr bwMode="auto">
          <a:xfrm flipH="1" flipV="1">
            <a:off x="4267200" y="4821238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 flipH="1">
            <a:off x="1981200" y="2800350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4960938" y="2808288"/>
            <a:ext cx="0" cy="2857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H="1">
            <a:off x="3124200" y="4033838"/>
            <a:ext cx="1836738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4884738" y="4033838"/>
            <a:ext cx="1897062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V="1">
            <a:off x="4922838" y="40878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2895600" y="3625850"/>
            <a:ext cx="5873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3200"/>
              <a:t>…</a:t>
            </a:r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7172325" y="3625850"/>
            <a:ext cx="5873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3200"/>
              <a:t>…</a:t>
            </a:r>
          </a:p>
        </p:txBody>
      </p:sp>
      <p:sp>
        <p:nvSpPr>
          <p:cNvPr id="10250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Methods for Finessing</a:t>
            </a:r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 flipH="1">
            <a:off x="1981200" y="31543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 flipH="1">
            <a:off x="2446338" y="2159000"/>
            <a:ext cx="9144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53" name="Freeform 15"/>
          <p:cNvSpPr>
            <a:spLocks/>
          </p:cNvSpPr>
          <p:nvPr/>
        </p:nvSpPr>
        <p:spPr bwMode="auto">
          <a:xfrm>
            <a:off x="8235950" y="5173663"/>
            <a:ext cx="1588" cy="230187"/>
          </a:xfrm>
          <a:custGeom>
            <a:avLst/>
            <a:gdLst>
              <a:gd name="T0" fmla="*/ 0 w 1"/>
              <a:gd name="T1" fmla="*/ 0 h 145"/>
              <a:gd name="T2" fmla="*/ 0 w 1"/>
              <a:gd name="T3" fmla="*/ 2147483647 h 145"/>
              <a:gd name="T4" fmla="*/ 0 w 1"/>
              <a:gd name="T5" fmla="*/ 0 h 145"/>
              <a:gd name="T6" fmla="*/ 0 60000 65536"/>
              <a:gd name="T7" fmla="*/ 0 60000 65536"/>
              <a:gd name="T8" fmla="*/ 0 60000 65536"/>
              <a:gd name="T9" fmla="*/ 0 w 1"/>
              <a:gd name="T10" fmla="*/ 0 h 145"/>
              <a:gd name="T11" fmla="*/ 1 w 1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5">
                <a:moveTo>
                  <a:pt x="0" y="0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3367088" y="2159000"/>
            <a:ext cx="8255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 flipV="1">
            <a:off x="2133600" y="5126038"/>
            <a:ext cx="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 flipV="1">
            <a:off x="4267200" y="5202238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57" name="Freeform 19"/>
          <p:cNvSpPr>
            <a:spLocks/>
          </p:cNvSpPr>
          <p:nvPr/>
        </p:nvSpPr>
        <p:spPr bwMode="auto">
          <a:xfrm>
            <a:off x="6484938" y="5173663"/>
            <a:ext cx="1587" cy="230187"/>
          </a:xfrm>
          <a:custGeom>
            <a:avLst/>
            <a:gdLst>
              <a:gd name="T0" fmla="*/ 0 w 1"/>
              <a:gd name="T1" fmla="*/ 0 h 145"/>
              <a:gd name="T2" fmla="*/ 0 w 1"/>
              <a:gd name="T3" fmla="*/ 2147483647 h 145"/>
              <a:gd name="T4" fmla="*/ 0 w 1"/>
              <a:gd name="T5" fmla="*/ 0 h 145"/>
              <a:gd name="T6" fmla="*/ 0 60000 65536"/>
              <a:gd name="T7" fmla="*/ 0 60000 65536"/>
              <a:gd name="T8" fmla="*/ 0 60000 65536"/>
              <a:gd name="T9" fmla="*/ 0 w 1"/>
              <a:gd name="T10" fmla="*/ 0 h 145"/>
              <a:gd name="T11" fmla="*/ 1 w 1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5">
                <a:moveTo>
                  <a:pt x="0" y="0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0258" name="Line 20"/>
          <p:cNvSpPr>
            <a:spLocks noChangeShapeType="1"/>
          </p:cNvSpPr>
          <p:nvPr/>
        </p:nvSpPr>
        <p:spPr bwMode="auto">
          <a:xfrm flipV="1">
            <a:off x="6561138" y="4821238"/>
            <a:ext cx="3810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59" name="Line 21"/>
          <p:cNvSpPr>
            <a:spLocks noChangeShapeType="1"/>
          </p:cNvSpPr>
          <p:nvPr/>
        </p:nvSpPr>
        <p:spPr bwMode="auto">
          <a:xfrm flipH="1" flipV="1">
            <a:off x="7907338" y="4859338"/>
            <a:ext cx="254000" cy="2667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60" name="Line 22"/>
          <p:cNvSpPr>
            <a:spLocks noChangeShapeType="1"/>
          </p:cNvSpPr>
          <p:nvPr/>
        </p:nvSpPr>
        <p:spPr bwMode="auto">
          <a:xfrm flipV="1">
            <a:off x="3643313" y="2816225"/>
            <a:ext cx="6858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61" name="Line 23"/>
          <p:cNvSpPr>
            <a:spLocks noChangeShapeType="1"/>
          </p:cNvSpPr>
          <p:nvPr/>
        </p:nvSpPr>
        <p:spPr bwMode="auto">
          <a:xfrm>
            <a:off x="4960938" y="3135313"/>
            <a:ext cx="0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62" name="Line 24"/>
          <p:cNvSpPr>
            <a:spLocks noChangeShapeType="1"/>
          </p:cNvSpPr>
          <p:nvPr/>
        </p:nvSpPr>
        <p:spPr bwMode="auto">
          <a:xfrm flipH="1">
            <a:off x="3490913" y="3138488"/>
            <a:ext cx="63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63" name="Line 25"/>
          <p:cNvSpPr>
            <a:spLocks noChangeShapeType="1"/>
          </p:cNvSpPr>
          <p:nvPr/>
        </p:nvSpPr>
        <p:spPr bwMode="auto">
          <a:xfrm>
            <a:off x="6865938" y="31575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64" name="Line 26"/>
          <p:cNvSpPr>
            <a:spLocks noChangeShapeType="1"/>
          </p:cNvSpPr>
          <p:nvPr/>
        </p:nvSpPr>
        <p:spPr bwMode="auto">
          <a:xfrm flipH="1" flipV="1">
            <a:off x="3189288" y="3668713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65" name="Line 27"/>
          <p:cNvSpPr>
            <a:spLocks noChangeShapeType="1"/>
          </p:cNvSpPr>
          <p:nvPr/>
        </p:nvSpPr>
        <p:spPr bwMode="auto">
          <a:xfrm flipV="1">
            <a:off x="7466013" y="3668713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66" name="Rectangle 28"/>
          <p:cNvSpPr>
            <a:spLocks noChangeArrowheads="1"/>
          </p:cNvSpPr>
          <p:nvPr/>
        </p:nvSpPr>
        <p:spPr bwMode="auto">
          <a:xfrm>
            <a:off x="2854325" y="5287963"/>
            <a:ext cx="1795463" cy="34607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267" name="Rectangle 29"/>
          <p:cNvSpPr>
            <a:spLocks noChangeArrowheads="1"/>
          </p:cNvSpPr>
          <p:nvPr/>
        </p:nvSpPr>
        <p:spPr bwMode="auto">
          <a:xfrm>
            <a:off x="923925" y="5287963"/>
            <a:ext cx="1795463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268" name="Rectangle 30"/>
          <p:cNvSpPr>
            <a:spLocks noChangeArrowheads="1"/>
          </p:cNvSpPr>
          <p:nvPr/>
        </p:nvSpPr>
        <p:spPr bwMode="auto">
          <a:xfrm>
            <a:off x="4772025" y="5287963"/>
            <a:ext cx="1795463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269" name="Rectangle 31"/>
          <p:cNvSpPr>
            <a:spLocks noChangeArrowheads="1"/>
          </p:cNvSpPr>
          <p:nvPr/>
        </p:nvSpPr>
        <p:spPr bwMode="auto">
          <a:xfrm>
            <a:off x="6546850" y="4487863"/>
            <a:ext cx="1725613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FinesseFour(P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0270" name="Rectangle 32"/>
          <p:cNvSpPr>
            <a:spLocks noChangeArrowheads="1"/>
          </p:cNvSpPr>
          <p:nvPr/>
        </p:nvSpPr>
        <p:spPr bwMode="auto">
          <a:xfrm>
            <a:off x="711200" y="3335338"/>
            <a:ext cx="1795463" cy="34607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271" name="Rectangle 33"/>
          <p:cNvSpPr>
            <a:spLocks noChangeArrowheads="1"/>
          </p:cNvSpPr>
          <p:nvPr/>
        </p:nvSpPr>
        <p:spPr bwMode="auto">
          <a:xfrm>
            <a:off x="933450" y="4487863"/>
            <a:ext cx="2436813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StandardFinesseTwo(P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0272" name="Rectangle 34"/>
          <p:cNvSpPr>
            <a:spLocks noChangeArrowheads="1"/>
          </p:cNvSpPr>
          <p:nvPr/>
        </p:nvSpPr>
        <p:spPr bwMode="auto">
          <a:xfrm>
            <a:off x="1260475" y="2486025"/>
            <a:ext cx="1511300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LeadLow(P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0273" name="Line 35"/>
          <p:cNvSpPr>
            <a:spLocks noChangeShapeType="1"/>
          </p:cNvSpPr>
          <p:nvPr/>
        </p:nvSpPr>
        <p:spPr bwMode="auto">
          <a:xfrm>
            <a:off x="5638800" y="2832100"/>
            <a:ext cx="10683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74" name="Rectangle 36"/>
          <p:cNvSpPr>
            <a:spLocks noChangeArrowheads="1"/>
          </p:cNvSpPr>
          <p:nvPr/>
        </p:nvSpPr>
        <p:spPr bwMode="auto">
          <a:xfrm>
            <a:off x="6711950" y="5287963"/>
            <a:ext cx="1889125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ja-JP" altLang="en-US" sz="160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5" name="Rectangle 37"/>
          <p:cNvSpPr>
            <a:spLocks noChangeArrowheads="1"/>
          </p:cNvSpPr>
          <p:nvPr/>
        </p:nvSpPr>
        <p:spPr bwMode="auto">
          <a:xfrm>
            <a:off x="3716338" y="4487863"/>
            <a:ext cx="2538412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StandardFinesseThree(P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0276" name="Line 38"/>
          <p:cNvSpPr>
            <a:spLocks noChangeShapeType="1"/>
          </p:cNvSpPr>
          <p:nvPr/>
        </p:nvSpPr>
        <p:spPr bwMode="auto">
          <a:xfrm>
            <a:off x="3360738" y="1879600"/>
            <a:ext cx="0" cy="2508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77" name="Rectangle 39"/>
          <p:cNvSpPr>
            <a:spLocks noChangeArrowheads="1"/>
          </p:cNvSpPr>
          <p:nvPr/>
        </p:nvSpPr>
        <p:spPr bwMode="auto">
          <a:xfrm>
            <a:off x="2613025" y="3335338"/>
            <a:ext cx="1736725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EasyFinesse(P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0278" name="Rectangle 40"/>
          <p:cNvSpPr>
            <a:spLocks noChangeArrowheads="1"/>
          </p:cNvSpPr>
          <p:nvPr/>
        </p:nvSpPr>
        <p:spPr bwMode="auto">
          <a:xfrm>
            <a:off x="6638925" y="3335338"/>
            <a:ext cx="1906588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BustedFinesse(P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0279" name="Line 41"/>
          <p:cNvSpPr>
            <a:spLocks noChangeShapeType="1"/>
          </p:cNvSpPr>
          <p:nvPr/>
        </p:nvSpPr>
        <p:spPr bwMode="auto">
          <a:xfrm>
            <a:off x="2971800" y="2298700"/>
            <a:ext cx="985838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0" name="Line 42"/>
          <p:cNvSpPr>
            <a:spLocks noChangeShapeType="1"/>
          </p:cNvSpPr>
          <p:nvPr/>
        </p:nvSpPr>
        <p:spPr bwMode="auto">
          <a:xfrm flipV="1">
            <a:off x="4922838" y="3592513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1" name="Line 43"/>
          <p:cNvSpPr>
            <a:spLocks noChangeShapeType="1"/>
          </p:cNvSpPr>
          <p:nvPr/>
        </p:nvSpPr>
        <p:spPr bwMode="auto">
          <a:xfrm>
            <a:off x="4275138" y="418623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2" name="Rectangle 44"/>
          <p:cNvSpPr>
            <a:spLocks noChangeArrowheads="1"/>
          </p:cNvSpPr>
          <p:nvPr/>
        </p:nvSpPr>
        <p:spPr bwMode="auto">
          <a:xfrm>
            <a:off x="4044950" y="2486025"/>
            <a:ext cx="1830388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FinesseTwo(P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0283" name="Oval 45"/>
          <p:cNvSpPr>
            <a:spLocks noChangeArrowheads="1"/>
          </p:cNvSpPr>
          <p:nvPr/>
        </p:nvSpPr>
        <p:spPr bwMode="auto">
          <a:xfrm>
            <a:off x="3208338" y="208280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4" name="Oval 46"/>
          <p:cNvSpPr>
            <a:spLocks noChangeArrowheads="1"/>
          </p:cNvSpPr>
          <p:nvPr/>
        </p:nvSpPr>
        <p:spPr bwMode="auto">
          <a:xfrm>
            <a:off x="3344863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5" name="Oval 47"/>
          <p:cNvSpPr>
            <a:spLocks noChangeArrowheads="1"/>
          </p:cNvSpPr>
          <p:nvPr/>
        </p:nvSpPr>
        <p:spPr bwMode="auto">
          <a:xfrm>
            <a:off x="4808538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6" name="Oval 48"/>
          <p:cNvSpPr>
            <a:spLocks noChangeArrowheads="1"/>
          </p:cNvSpPr>
          <p:nvPr/>
        </p:nvSpPr>
        <p:spPr bwMode="auto">
          <a:xfrm>
            <a:off x="6713538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7" name="Oval 49"/>
          <p:cNvSpPr>
            <a:spLocks noChangeArrowheads="1"/>
          </p:cNvSpPr>
          <p:nvPr/>
        </p:nvSpPr>
        <p:spPr bwMode="auto">
          <a:xfrm>
            <a:off x="4770438" y="3963988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8" name="Oval 50"/>
          <p:cNvSpPr>
            <a:spLocks noChangeArrowheads="1"/>
          </p:cNvSpPr>
          <p:nvPr/>
        </p:nvSpPr>
        <p:spPr bwMode="auto">
          <a:xfrm>
            <a:off x="1828800" y="3067050"/>
            <a:ext cx="304800" cy="146050"/>
          </a:xfrm>
          <a:prstGeom prst="ellipse">
            <a:avLst/>
          </a:prstGeom>
          <a:solidFill>
            <a:srgbClr val="99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89" name="Oval 51"/>
          <p:cNvSpPr>
            <a:spLocks noChangeArrowheads="1"/>
          </p:cNvSpPr>
          <p:nvPr/>
        </p:nvSpPr>
        <p:spPr bwMode="auto">
          <a:xfrm>
            <a:off x="1981200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0" name="Oval 52"/>
          <p:cNvSpPr>
            <a:spLocks noChangeArrowheads="1"/>
          </p:cNvSpPr>
          <p:nvPr/>
        </p:nvSpPr>
        <p:spPr bwMode="auto">
          <a:xfrm>
            <a:off x="4114800" y="5072063"/>
            <a:ext cx="304800" cy="146050"/>
          </a:xfrm>
          <a:prstGeom prst="ellipse">
            <a:avLst/>
          </a:prstGeom>
          <a:solidFill>
            <a:srgbClr val="99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1" name="Oval 53"/>
          <p:cNvSpPr>
            <a:spLocks noChangeArrowheads="1"/>
          </p:cNvSpPr>
          <p:nvPr/>
        </p:nvSpPr>
        <p:spPr bwMode="auto">
          <a:xfrm>
            <a:off x="6332538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2" name="Oval 54"/>
          <p:cNvSpPr>
            <a:spLocks noChangeArrowheads="1"/>
          </p:cNvSpPr>
          <p:nvPr/>
        </p:nvSpPr>
        <p:spPr bwMode="auto">
          <a:xfrm>
            <a:off x="8085138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3" name="Rectangle 55"/>
          <p:cNvSpPr>
            <a:spLocks noChangeArrowheads="1"/>
          </p:cNvSpPr>
          <p:nvPr/>
        </p:nvSpPr>
        <p:spPr bwMode="auto">
          <a:xfrm>
            <a:off x="4452938" y="3335338"/>
            <a:ext cx="2063750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0294" name="Rectangle 56"/>
          <p:cNvSpPr>
            <a:spLocks noChangeArrowheads="1"/>
          </p:cNvSpPr>
          <p:nvPr/>
        </p:nvSpPr>
        <p:spPr bwMode="auto">
          <a:xfrm>
            <a:off x="2687638" y="1533525"/>
            <a:ext cx="1282700" cy="368300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600">
                <a:latin typeface="Times New Roman" pitchFamily="18" charset="0"/>
              </a:rPr>
              <a:t>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; S)</a:t>
            </a:r>
          </a:p>
        </p:txBody>
      </p:sp>
      <p:sp>
        <p:nvSpPr>
          <p:cNvPr id="10295" name="Rectangle 68"/>
          <p:cNvSpPr>
            <a:spLocks noChangeArrowheads="1"/>
          </p:cNvSpPr>
          <p:nvPr/>
        </p:nvSpPr>
        <p:spPr bwMode="auto">
          <a:xfrm>
            <a:off x="996950" y="5935663"/>
            <a:ext cx="1276350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r>
              <a:rPr lang="en-US" sz="1600" i="1">
                <a:solidFill>
                  <a:srgbClr val="8901F3"/>
                </a:solidFill>
              </a:rPr>
              <a:t>1st opponent</a:t>
            </a:r>
          </a:p>
        </p:txBody>
      </p:sp>
      <p:cxnSp>
        <p:nvCxnSpPr>
          <p:cNvPr id="10296" name="AutoShape 69"/>
          <p:cNvCxnSpPr>
            <a:cxnSpLocks noChangeShapeType="1"/>
            <a:stCxn id="10295" idx="1"/>
            <a:endCxn id="10267" idx="1"/>
          </p:cNvCxnSpPr>
          <p:nvPr/>
        </p:nvCxnSpPr>
        <p:spPr bwMode="auto">
          <a:xfrm rot="10800000">
            <a:off x="923925" y="5461000"/>
            <a:ext cx="73025" cy="615950"/>
          </a:xfrm>
          <a:prstGeom prst="curvedConnector3">
            <a:avLst>
              <a:gd name="adj1" fmla="val 413042"/>
            </a:avLst>
          </a:prstGeom>
          <a:noFill/>
          <a:ln w="28575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0297" name="Rectangle 73"/>
          <p:cNvSpPr>
            <a:spLocks noChangeArrowheads="1"/>
          </p:cNvSpPr>
          <p:nvPr/>
        </p:nvSpPr>
        <p:spPr bwMode="auto">
          <a:xfrm>
            <a:off x="3308350" y="5969000"/>
            <a:ext cx="869950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/>
            <a:r>
              <a:rPr lang="en-US" sz="1600" i="1">
                <a:solidFill>
                  <a:srgbClr val="8901F3"/>
                </a:solidFill>
              </a:rPr>
              <a:t>declarer</a:t>
            </a:r>
          </a:p>
        </p:txBody>
      </p:sp>
      <p:cxnSp>
        <p:nvCxnSpPr>
          <p:cNvPr id="10298" name="AutoShape 74"/>
          <p:cNvCxnSpPr>
            <a:cxnSpLocks noChangeShapeType="1"/>
            <a:stCxn id="10297" idx="0"/>
            <a:endCxn id="10266" idx="2"/>
          </p:cNvCxnSpPr>
          <p:nvPr/>
        </p:nvCxnSpPr>
        <p:spPr bwMode="auto">
          <a:xfrm rot="-5400000">
            <a:off x="3580607" y="5796756"/>
            <a:ext cx="334962" cy="9525"/>
          </a:xfrm>
          <a:prstGeom prst="curvedConnector3">
            <a:avLst>
              <a:gd name="adj1" fmla="val 49764"/>
            </a:avLst>
          </a:prstGeom>
          <a:noFill/>
          <a:ln w="28575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0299" name="Rectangle 76"/>
          <p:cNvSpPr>
            <a:spLocks noChangeArrowheads="1"/>
          </p:cNvSpPr>
          <p:nvPr/>
        </p:nvSpPr>
        <p:spPr bwMode="auto">
          <a:xfrm>
            <a:off x="6032500" y="5986463"/>
            <a:ext cx="1371600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r>
              <a:rPr lang="en-US" sz="1600" i="1">
                <a:solidFill>
                  <a:srgbClr val="8901F3"/>
                </a:solidFill>
              </a:rPr>
              <a:t>2nd opponent</a:t>
            </a:r>
          </a:p>
        </p:txBody>
      </p:sp>
      <p:cxnSp>
        <p:nvCxnSpPr>
          <p:cNvPr id="10300" name="AutoShape 77"/>
          <p:cNvCxnSpPr>
            <a:cxnSpLocks noChangeShapeType="1"/>
            <a:stCxn id="10299" idx="1"/>
            <a:endCxn id="10268" idx="2"/>
          </p:cNvCxnSpPr>
          <p:nvPr/>
        </p:nvCxnSpPr>
        <p:spPr bwMode="auto">
          <a:xfrm rot="10800000">
            <a:off x="5670550" y="5634038"/>
            <a:ext cx="361950" cy="493712"/>
          </a:xfrm>
          <a:prstGeom prst="curvedConnector2">
            <a:avLst/>
          </a:prstGeom>
          <a:noFill/>
          <a:ln w="28575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0301" name="AutoShape 78"/>
          <p:cNvCxnSpPr>
            <a:cxnSpLocks noChangeShapeType="1"/>
            <a:stCxn id="10299" idx="3"/>
            <a:endCxn id="10274" idx="2"/>
          </p:cNvCxnSpPr>
          <p:nvPr/>
        </p:nvCxnSpPr>
        <p:spPr bwMode="auto">
          <a:xfrm flipV="1">
            <a:off x="7404100" y="5634038"/>
            <a:ext cx="252413" cy="493712"/>
          </a:xfrm>
          <a:prstGeom prst="curvedConnector2">
            <a:avLst/>
          </a:prstGeom>
          <a:noFill/>
          <a:ln w="28575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0302" name="AutoShape 80"/>
          <p:cNvCxnSpPr>
            <a:cxnSpLocks noChangeShapeType="1"/>
            <a:stCxn id="10303" idx="1"/>
            <a:endCxn id="10270" idx="1"/>
          </p:cNvCxnSpPr>
          <p:nvPr/>
        </p:nvCxnSpPr>
        <p:spPr bwMode="auto">
          <a:xfrm rot="10800000" flipH="1">
            <a:off x="419100" y="3508375"/>
            <a:ext cx="292100" cy="595313"/>
          </a:xfrm>
          <a:prstGeom prst="curvedConnector3">
            <a:avLst>
              <a:gd name="adj1" fmla="val -78259"/>
            </a:avLst>
          </a:prstGeom>
          <a:noFill/>
          <a:ln w="28575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0303" name="Rectangle 81"/>
          <p:cNvSpPr>
            <a:spLocks noChangeArrowheads="1"/>
          </p:cNvSpPr>
          <p:nvPr/>
        </p:nvSpPr>
        <p:spPr bwMode="auto">
          <a:xfrm>
            <a:off x="419100" y="3962400"/>
            <a:ext cx="887413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/>
            <a:r>
              <a:rPr lang="en-US" sz="1600" i="1">
                <a:solidFill>
                  <a:srgbClr val="8901F3"/>
                </a:solidFill>
              </a:rPr>
              <a:t>dummy</a:t>
            </a:r>
          </a:p>
        </p:txBody>
      </p:sp>
      <p:sp>
        <p:nvSpPr>
          <p:cNvPr id="73" name="Arc 72"/>
          <p:cNvSpPr/>
          <p:nvPr/>
        </p:nvSpPr>
        <p:spPr bwMode="auto">
          <a:xfrm flipV="1">
            <a:off x="3784600" y="2565400"/>
            <a:ext cx="2349500" cy="393700"/>
          </a:xfrm>
          <a:prstGeom prst="arc">
            <a:avLst>
              <a:gd name="adj1" fmla="val 10919804"/>
              <a:gd name="adj2" fmla="val 2143544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sp>
        <p:nvSpPr>
          <p:cNvPr id="10305" name="Rectangle 66"/>
          <p:cNvSpPr>
            <a:spLocks noChangeArrowheads="1"/>
          </p:cNvSpPr>
          <p:nvPr/>
        </p:nvSpPr>
        <p:spPr bwMode="auto">
          <a:xfrm>
            <a:off x="1524000" y="1382713"/>
            <a:ext cx="6175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sz="1600" i="1">
                <a:solidFill>
                  <a:srgbClr val="8901F3"/>
                </a:solidFill>
              </a:rPr>
              <a:t>task</a:t>
            </a:r>
          </a:p>
        </p:txBody>
      </p:sp>
      <p:sp>
        <p:nvSpPr>
          <p:cNvPr id="10306" name="Rectangle 67"/>
          <p:cNvSpPr>
            <a:spLocks noChangeArrowheads="1"/>
          </p:cNvSpPr>
          <p:nvPr/>
        </p:nvSpPr>
        <p:spPr bwMode="auto">
          <a:xfrm>
            <a:off x="1524000" y="1827213"/>
            <a:ext cx="9985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sz="1600" i="1">
                <a:solidFill>
                  <a:srgbClr val="8901F3"/>
                </a:solidFill>
              </a:rPr>
              <a:t>method</a:t>
            </a:r>
          </a:p>
        </p:txBody>
      </p:sp>
      <p:sp>
        <p:nvSpPr>
          <p:cNvPr id="10307" name="Line 71"/>
          <p:cNvSpPr>
            <a:spLocks noChangeShapeType="1"/>
          </p:cNvSpPr>
          <p:nvPr/>
        </p:nvSpPr>
        <p:spPr bwMode="auto">
          <a:xfrm>
            <a:off x="2120900" y="1574800"/>
            <a:ext cx="546100" cy="114300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308" name="Line 72"/>
          <p:cNvSpPr>
            <a:spLocks noChangeShapeType="1"/>
          </p:cNvSpPr>
          <p:nvPr/>
        </p:nvSpPr>
        <p:spPr bwMode="auto">
          <a:xfrm>
            <a:off x="2514600" y="2019300"/>
            <a:ext cx="609600" cy="127000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309" name="Rectangle 67"/>
          <p:cNvSpPr>
            <a:spLocks noChangeArrowheads="1"/>
          </p:cNvSpPr>
          <p:nvPr/>
        </p:nvSpPr>
        <p:spPr bwMode="auto">
          <a:xfrm>
            <a:off x="1028700" y="2132013"/>
            <a:ext cx="1473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sz="1600" i="1">
                <a:solidFill>
                  <a:srgbClr val="8901F3"/>
                </a:solidFill>
              </a:rPr>
              <a:t>time ordering</a:t>
            </a:r>
          </a:p>
        </p:txBody>
      </p:sp>
      <p:sp>
        <p:nvSpPr>
          <p:cNvPr id="10310" name="Line 72"/>
          <p:cNvSpPr>
            <a:spLocks noChangeShapeType="1"/>
          </p:cNvSpPr>
          <p:nvPr/>
        </p:nvSpPr>
        <p:spPr bwMode="auto">
          <a:xfrm flipV="1">
            <a:off x="2451100" y="2290763"/>
            <a:ext cx="431800" cy="46037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311" name="Rectangle 67"/>
          <p:cNvSpPr>
            <a:spLocks noChangeArrowheads="1"/>
          </p:cNvSpPr>
          <p:nvPr/>
        </p:nvSpPr>
        <p:spPr bwMode="auto">
          <a:xfrm>
            <a:off x="7048500" y="2538413"/>
            <a:ext cx="2095500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600" i="1">
                <a:solidFill>
                  <a:srgbClr val="8901F3"/>
                </a:solidFill>
              </a:rPr>
              <a:t>possible moves by 1st opponent</a:t>
            </a:r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 flipH="1" flipV="1">
            <a:off x="6172200" y="2824163"/>
            <a:ext cx="863600" cy="46037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2476500" y="4094163"/>
            <a:ext cx="1331913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(North—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Q)</a:t>
            </a:r>
          </a:p>
        </p:txBody>
      </p:sp>
      <p:sp>
        <p:nvSpPr>
          <p:cNvPr id="12290" name="Line 3"/>
          <p:cNvSpPr>
            <a:spLocks noChangeShapeType="1"/>
          </p:cNvSpPr>
          <p:nvPr/>
        </p:nvSpPr>
        <p:spPr bwMode="auto">
          <a:xfrm flipH="1" flipV="1">
            <a:off x="2133600" y="4821238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 flipH="1" flipV="1">
            <a:off x="4267200" y="4821238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H="1">
            <a:off x="1981200" y="2800350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4960938" y="2808288"/>
            <a:ext cx="0" cy="2857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>
            <a:off x="3124200" y="4033838"/>
            <a:ext cx="1836738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4884738" y="4033838"/>
            <a:ext cx="1897062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V="1">
            <a:off x="4922838" y="40878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2895600" y="3613150"/>
            <a:ext cx="5873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3200"/>
              <a:t>…</a:t>
            </a: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7172325" y="3613150"/>
            <a:ext cx="5873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3200"/>
              <a:t>…</a:t>
            </a:r>
          </a:p>
        </p:txBody>
      </p:sp>
      <p:sp>
        <p:nvSpPr>
          <p:cNvPr id="12299" name="Rectangle 1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7874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Instantiating the Methods</a:t>
            </a:r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 flipH="1">
            <a:off x="1981200" y="31543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 flipH="1">
            <a:off x="2446338" y="2159000"/>
            <a:ext cx="9144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2" name="Freeform 15"/>
          <p:cNvSpPr>
            <a:spLocks/>
          </p:cNvSpPr>
          <p:nvPr/>
        </p:nvSpPr>
        <p:spPr bwMode="auto">
          <a:xfrm>
            <a:off x="8235950" y="5173663"/>
            <a:ext cx="1588" cy="230187"/>
          </a:xfrm>
          <a:custGeom>
            <a:avLst/>
            <a:gdLst>
              <a:gd name="T0" fmla="*/ 0 w 1"/>
              <a:gd name="T1" fmla="*/ 0 h 145"/>
              <a:gd name="T2" fmla="*/ 0 w 1"/>
              <a:gd name="T3" fmla="*/ 2147483647 h 145"/>
              <a:gd name="T4" fmla="*/ 0 w 1"/>
              <a:gd name="T5" fmla="*/ 0 h 145"/>
              <a:gd name="T6" fmla="*/ 0 60000 65536"/>
              <a:gd name="T7" fmla="*/ 0 60000 65536"/>
              <a:gd name="T8" fmla="*/ 0 60000 65536"/>
              <a:gd name="T9" fmla="*/ 0 w 1"/>
              <a:gd name="T10" fmla="*/ 0 h 145"/>
              <a:gd name="T11" fmla="*/ 1 w 1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5">
                <a:moveTo>
                  <a:pt x="0" y="0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>
            <a:off x="3367088" y="2159000"/>
            <a:ext cx="8255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 flipV="1">
            <a:off x="2133600" y="5126038"/>
            <a:ext cx="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 flipV="1">
            <a:off x="4267200" y="5202238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6" name="Freeform 19"/>
          <p:cNvSpPr>
            <a:spLocks/>
          </p:cNvSpPr>
          <p:nvPr/>
        </p:nvSpPr>
        <p:spPr bwMode="auto">
          <a:xfrm>
            <a:off x="6484938" y="5173663"/>
            <a:ext cx="1587" cy="230187"/>
          </a:xfrm>
          <a:custGeom>
            <a:avLst/>
            <a:gdLst>
              <a:gd name="T0" fmla="*/ 0 w 1"/>
              <a:gd name="T1" fmla="*/ 0 h 145"/>
              <a:gd name="T2" fmla="*/ 0 w 1"/>
              <a:gd name="T3" fmla="*/ 2147483647 h 145"/>
              <a:gd name="T4" fmla="*/ 0 w 1"/>
              <a:gd name="T5" fmla="*/ 0 h 145"/>
              <a:gd name="T6" fmla="*/ 0 60000 65536"/>
              <a:gd name="T7" fmla="*/ 0 60000 65536"/>
              <a:gd name="T8" fmla="*/ 0 60000 65536"/>
              <a:gd name="T9" fmla="*/ 0 w 1"/>
              <a:gd name="T10" fmla="*/ 0 h 145"/>
              <a:gd name="T11" fmla="*/ 1 w 1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5">
                <a:moveTo>
                  <a:pt x="0" y="0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2307" name="Line 20"/>
          <p:cNvSpPr>
            <a:spLocks noChangeShapeType="1"/>
          </p:cNvSpPr>
          <p:nvPr/>
        </p:nvSpPr>
        <p:spPr bwMode="auto">
          <a:xfrm flipV="1">
            <a:off x="6561138" y="4821238"/>
            <a:ext cx="3810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8" name="Line 21"/>
          <p:cNvSpPr>
            <a:spLocks noChangeShapeType="1"/>
          </p:cNvSpPr>
          <p:nvPr/>
        </p:nvSpPr>
        <p:spPr bwMode="auto">
          <a:xfrm flipH="1" flipV="1">
            <a:off x="7907338" y="4859338"/>
            <a:ext cx="254000" cy="2667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 flipV="1">
            <a:off x="3643313" y="2816225"/>
            <a:ext cx="6858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>
            <a:off x="4960938" y="3135313"/>
            <a:ext cx="0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1" name="Line 24"/>
          <p:cNvSpPr>
            <a:spLocks noChangeShapeType="1"/>
          </p:cNvSpPr>
          <p:nvPr/>
        </p:nvSpPr>
        <p:spPr bwMode="auto">
          <a:xfrm flipH="1">
            <a:off x="3490913" y="3138488"/>
            <a:ext cx="63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2" name="Line 25"/>
          <p:cNvSpPr>
            <a:spLocks noChangeShapeType="1"/>
          </p:cNvSpPr>
          <p:nvPr/>
        </p:nvSpPr>
        <p:spPr bwMode="auto">
          <a:xfrm>
            <a:off x="6865938" y="31575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3" name="Line 26"/>
          <p:cNvSpPr>
            <a:spLocks noChangeShapeType="1"/>
          </p:cNvSpPr>
          <p:nvPr/>
        </p:nvSpPr>
        <p:spPr bwMode="auto">
          <a:xfrm flipH="1" flipV="1">
            <a:off x="3189288" y="3668713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4" name="Line 27"/>
          <p:cNvSpPr>
            <a:spLocks noChangeShapeType="1"/>
          </p:cNvSpPr>
          <p:nvPr/>
        </p:nvSpPr>
        <p:spPr bwMode="auto">
          <a:xfrm flipV="1">
            <a:off x="7466013" y="3668713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15" name="Rectangle 28"/>
          <p:cNvSpPr>
            <a:spLocks noChangeArrowheads="1"/>
          </p:cNvSpPr>
          <p:nvPr/>
        </p:nvSpPr>
        <p:spPr bwMode="auto">
          <a:xfrm>
            <a:off x="2854325" y="5287963"/>
            <a:ext cx="1795463" cy="34607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316" name="Rectangle 29"/>
          <p:cNvSpPr>
            <a:spLocks noChangeArrowheads="1"/>
          </p:cNvSpPr>
          <p:nvPr/>
        </p:nvSpPr>
        <p:spPr bwMode="auto">
          <a:xfrm>
            <a:off x="923925" y="5287963"/>
            <a:ext cx="1795463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317" name="Rectangle 30"/>
          <p:cNvSpPr>
            <a:spLocks noChangeArrowheads="1"/>
          </p:cNvSpPr>
          <p:nvPr/>
        </p:nvSpPr>
        <p:spPr bwMode="auto">
          <a:xfrm>
            <a:off x="4772025" y="5287963"/>
            <a:ext cx="1795463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318" name="Rectangle 31"/>
          <p:cNvSpPr>
            <a:spLocks noChangeArrowheads="1"/>
          </p:cNvSpPr>
          <p:nvPr/>
        </p:nvSpPr>
        <p:spPr bwMode="auto">
          <a:xfrm>
            <a:off x="6546850" y="4487863"/>
            <a:ext cx="1725613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FinesseFour(P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2319" name="Rectangle 32"/>
          <p:cNvSpPr>
            <a:spLocks noChangeArrowheads="1"/>
          </p:cNvSpPr>
          <p:nvPr/>
        </p:nvSpPr>
        <p:spPr bwMode="auto">
          <a:xfrm>
            <a:off x="711200" y="3335338"/>
            <a:ext cx="1795463" cy="34607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320" name="Rectangle 33"/>
          <p:cNvSpPr>
            <a:spLocks noChangeArrowheads="1"/>
          </p:cNvSpPr>
          <p:nvPr/>
        </p:nvSpPr>
        <p:spPr bwMode="auto">
          <a:xfrm>
            <a:off x="933450" y="4487863"/>
            <a:ext cx="2436813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StandardFinesseTwo(P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2321" name="Rectangle 34"/>
          <p:cNvSpPr>
            <a:spLocks noChangeArrowheads="1"/>
          </p:cNvSpPr>
          <p:nvPr/>
        </p:nvSpPr>
        <p:spPr bwMode="auto">
          <a:xfrm>
            <a:off x="1260475" y="2486025"/>
            <a:ext cx="1511300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LeadLow(P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2322" name="Line 35"/>
          <p:cNvSpPr>
            <a:spLocks noChangeShapeType="1"/>
          </p:cNvSpPr>
          <p:nvPr/>
        </p:nvSpPr>
        <p:spPr bwMode="auto">
          <a:xfrm>
            <a:off x="5638800" y="2832100"/>
            <a:ext cx="10683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23" name="Rectangle 36"/>
          <p:cNvSpPr>
            <a:spLocks noChangeArrowheads="1"/>
          </p:cNvSpPr>
          <p:nvPr/>
        </p:nvSpPr>
        <p:spPr bwMode="auto">
          <a:xfrm>
            <a:off x="6711950" y="5287963"/>
            <a:ext cx="1889125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ja-JP" altLang="en-US" sz="160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24" name="Rectangle 37"/>
          <p:cNvSpPr>
            <a:spLocks noChangeArrowheads="1"/>
          </p:cNvSpPr>
          <p:nvPr/>
        </p:nvSpPr>
        <p:spPr bwMode="auto">
          <a:xfrm>
            <a:off x="3716338" y="4487863"/>
            <a:ext cx="2538412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StandardFinesseThree(P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2325" name="Line 38"/>
          <p:cNvSpPr>
            <a:spLocks noChangeShapeType="1"/>
          </p:cNvSpPr>
          <p:nvPr/>
        </p:nvSpPr>
        <p:spPr bwMode="auto">
          <a:xfrm>
            <a:off x="3360738" y="1879600"/>
            <a:ext cx="0" cy="2508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26" name="Rectangle 39"/>
          <p:cNvSpPr>
            <a:spLocks noChangeArrowheads="1"/>
          </p:cNvSpPr>
          <p:nvPr/>
        </p:nvSpPr>
        <p:spPr bwMode="auto">
          <a:xfrm>
            <a:off x="2613025" y="3335338"/>
            <a:ext cx="1736725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EasyFinesse(P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2327" name="Rectangle 40"/>
          <p:cNvSpPr>
            <a:spLocks noChangeArrowheads="1"/>
          </p:cNvSpPr>
          <p:nvPr/>
        </p:nvSpPr>
        <p:spPr bwMode="auto">
          <a:xfrm>
            <a:off x="6638925" y="3335338"/>
            <a:ext cx="1906588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BustedFinesse(P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2328" name="Line 41"/>
          <p:cNvSpPr>
            <a:spLocks noChangeShapeType="1"/>
          </p:cNvSpPr>
          <p:nvPr/>
        </p:nvSpPr>
        <p:spPr bwMode="auto">
          <a:xfrm>
            <a:off x="2971800" y="2298700"/>
            <a:ext cx="985838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29" name="Line 42"/>
          <p:cNvSpPr>
            <a:spLocks noChangeShapeType="1"/>
          </p:cNvSpPr>
          <p:nvPr/>
        </p:nvSpPr>
        <p:spPr bwMode="auto">
          <a:xfrm flipV="1">
            <a:off x="4922838" y="3592513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0" name="Line 43"/>
          <p:cNvSpPr>
            <a:spLocks noChangeShapeType="1"/>
          </p:cNvSpPr>
          <p:nvPr/>
        </p:nvSpPr>
        <p:spPr bwMode="auto">
          <a:xfrm>
            <a:off x="4275138" y="418623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1" name="Rectangle 44"/>
          <p:cNvSpPr>
            <a:spLocks noChangeArrowheads="1"/>
          </p:cNvSpPr>
          <p:nvPr/>
        </p:nvSpPr>
        <p:spPr bwMode="auto">
          <a:xfrm>
            <a:off x="4044950" y="2486025"/>
            <a:ext cx="1830388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FinesseTwo(P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2332" name="Oval 45"/>
          <p:cNvSpPr>
            <a:spLocks noChangeArrowheads="1"/>
          </p:cNvSpPr>
          <p:nvPr/>
        </p:nvSpPr>
        <p:spPr bwMode="auto">
          <a:xfrm>
            <a:off x="3208338" y="208280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3" name="Oval 46"/>
          <p:cNvSpPr>
            <a:spLocks noChangeArrowheads="1"/>
          </p:cNvSpPr>
          <p:nvPr/>
        </p:nvSpPr>
        <p:spPr bwMode="auto">
          <a:xfrm>
            <a:off x="3344863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4" name="Oval 47"/>
          <p:cNvSpPr>
            <a:spLocks noChangeArrowheads="1"/>
          </p:cNvSpPr>
          <p:nvPr/>
        </p:nvSpPr>
        <p:spPr bwMode="auto">
          <a:xfrm>
            <a:off x="4808538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5" name="Oval 48"/>
          <p:cNvSpPr>
            <a:spLocks noChangeArrowheads="1"/>
          </p:cNvSpPr>
          <p:nvPr/>
        </p:nvSpPr>
        <p:spPr bwMode="auto">
          <a:xfrm>
            <a:off x="6713538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6" name="Oval 49"/>
          <p:cNvSpPr>
            <a:spLocks noChangeArrowheads="1"/>
          </p:cNvSpPr>
          <p:nvPr/>
        </p:nvSpPr>
        <p:spPr bwMode="auto">
          <a:xfrm>
            <a:off x="4770438" y="3963988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7" name="Oval 50"/>
          <p:cNvSpPr>
            <a:spLocks noChangeArrowheads="1"/>
          </p:cNvSpPr>
          <p:nvPr/>
        </p:nvSpPr>
        <p:spPr bwMode="auto">
          <a:xfrm>
            <a:off x="1828800" y="3067050"/>
            <a:ext cx="304800" cy="146050"/>
          </a:xfrm>
          <a:prstGeom prst="ellipse">
            <a:avLst/>
          </a:prstGeom>
          <a:solidFill>
            <a:srgbClr val="99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8" name="Oval 51"/>
          <p:cNvSpPr>
            <a:spLocks noChangeArrowheads="1"/>
          </p:cNvSpPr>
          <p:nvPr/>
        </p:nvSpPr>
        <p:spPr bwMode="auto">
          <a:xfrm>
            <a:off x="1981200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39" name="Oval 52"/>
          <p:cNvSpPr>
            <a:spLocks noChangeArrowheads="1"/>
          </p:cNvSpPr>
          <p:nvPr/>
        </p:nvSpPr>
        <p:spPr bwMode="auto">
          <a:xfrm>
            <a:off x="4114800" y="5072063"/>
            <a:ext cx="304800" cy="146050"/>
          </a:xfrm>
          <a:prstGeom prst="ellipse">
            <a:avLst/>
          </a:prstGeom>
          <a:solidFill>
            <a:srgbClr val="99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0" name="Oval 53"/>
          <p:cNvSpPr>
            <a:spLocks noChangeArrowheads="1"/>
          </p:cNvSpPr>
          <p:nvPr/>
        </p:nvSpPr>
        <p:spPr bwMode="auto">
          <a:xfrm>
            <a:off x="6332538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1" name="Oval 54"/>
          <p:cNvSpPr>
            <a:spLocks noChangeArrowheads="1"/>
          </p:cNvSpPr>
          <p:nvPr/>
        </p:nvSpPr>
        <p:spPr bwMode="auto">
          <a:xfrm>
            <a:off x="8085138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42" name="Rectangle 55"/>
          <p:cNvSpPr>
            <a:spLocks noChangeArrowheads="1"/>
          </p:cNvSpPr>
          <p:nvPr/>
        </p:nvSpPr>
        <p:spPr bwMode="auto">
          <a:xfrm>
            <a:off x="4452938" y="3335338"/>
            <a:ext cx="2063750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2343" name="Rectangle 56"/>
          <p:cNvSpPr>
            <a:spLocks noChangeArrowheads="1"/>
          </p:cNvSpPr>
          <p:nvPr/>
        </p:nvSpPr>
        <p:spPr bwMode="auto">
          <a:xfrm>
            <a:off x="2687638" y="1533525"/>
            <a:ext cx="1282700" cy="368300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600">
                <a:latin typeface="Times New Roman" pitchFamily="18" charset="0"/>
              </a:rPr>
              <a:t>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; S)</a:t>
            </a:r>
          </a:p>
        </p:txBody>
      </p:sp>
      <p:sp>
        <p:nvSpPr>
          <p:cNvPr id="12344" name="Rectangle 57"/>
          <p:cNvSpPr>
            <a:spLocks noChangeArrowheads="1"/>
          </p:cNvSpPr>
          <p:nvPr/>
        </p:nvSpPr>
        <p:spPr bwMode="auto">
          <a:xfrm>
            <a:off x="4572000" y="931863"/>
            <a:ext cx="3468688" cy="1079500"/>
          </a:xfrm>
          <a:prstGeom prst="rect">
            <a:avLst/>
          </a:prstGeom>
          <a:solidFill>
            <a:srgbClr val="DADAD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tabLst>
                <a:tab pos="977900" algn="l"/>
              </a:tabLst>
            </a:pPr>
            <a:r>
              <a:rPr lang="en-US" sz="1600">
                <a:latin typeface="Times New Roman" pitchFamily="18" charset="0"/>
              </a:rPr>
              <a:t>Us:	East declarer, West dummy</a:t>
            </a:r>
          </a:p>
          <a:p>
            <a:pPr>
              <a:tabLst>
                <a:tab pos="977900" algn="l"/>
              </a:tabLst>
            </a:pPr>
            <a:r>
              <a:rPr lang="en-US" sz="1600">
                <a:latin typeface="Times New Roman" pitchFamily="18" charset="0"/>
              </a:rPr>
              <a:t>Opponents:	defenders, South &amp; North</a:t>
            </a:r>
          </a:p>
          <a:p>
            <a:pPr>
              <a:tabLst>
                <a:tab pos="977900" algn="l"/>
              </a:tabLst>
            </a:pPr>
            <a:r>
              <a:rPr lang="en-US" sz="1600">
                <a:latin typeface="Times New Roman" pitchFamily="18" charset="0"/>
              </a:rPr>
              <a:t>Contract:	East – 3NT</a:t>
            </a:r>
          </a:p>
          <a:p>
            <a:pPr>
              <a:tabLst>
                <a:tab pos="977900" algn="l"/>
              </a:tabLst>
            </a:pPr>
            <a:r>
              <a:rPr lang="en-US" sz="1600">
                <a:latin typeface="Times New Roman" pitchFamily="18" charset="0"/>
              </a:rPr>
              <a:t>On lead:	West at trick 3</a:t>
            </a:r>
          </a:p>
        </p:txBody>
      </p:sp>
      <p:sp>
        <p:nvSpPr>
          <p:cNvPr id="12345" name="Rectangle 58"/>
          <p:cNvSpPr>
            <a:spLocks noChangeArrowheads="1"/>
          </p:cNvSpPr>
          <p:nvPr/>
        </p:nvSpPr>
        <p:spPr bwMode="auto">
          <a:xfrm>
            <a:off x="7026275" y="1566863"/>
            <a:ext cx="1660525" cy="835025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tabLst>
                <a:tab pos="520700" algn="l"/>
              </a:tabLst>
            </a:pPr>
            <a:r>
              <a:rPr lang="en-US" sz="1600">
                <a:latin typeface="Times New Roman" pitchFamily="18" charset="0"/>
              </a:rPr>
              <a:t>East:	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KJ74</a:t>
            </a:r>
          </a:p>
          <a:p>
            <a:pPr>
              <a:tabLst>
                <a:tab pos="520700" algn="l"/>
              </a:tabLst>
            </a:pPr>
            <a:r>
              <a:rPr lang="en-US" sz="1600">
                <a:latin typeface="Times New Roman" pitchFamily="18" charset="0"/>
              </a:rPr>
              <a:t>West:	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A2</a:t>
            </a:r>
          </a:p>
          <a:p>
            <a:pPr>
              <a:tabLst>
                <a:tab pos="520700" algn="l"/>
              </a:tabLst>
            </a:pPr>
            <a:r>
              <a:rPr lang="en-US" sz="1600">
                <a:latin typeface="Times New Roman" pitchFamily="18" charset="0"/>
              </a:rPr>
              <a:t>Out:	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QT98653</a:t>
            </a:r>
          </a:p>
        </p:txBody>
      </p:sp>
      <p:sp>
        <p:nvSpPr>
          <p:cNvPr id="12346" name="Rectangle 59"/>
          <p:cNvSpPr>
            <a:spLocks noChangeArrowheads="1"/>
          </p:cNvSpPr>
          <p:nvPr/>
        </p:nvSpPr>
        <p:spPr bwMode="auto">
          <a:xfrm>
            <a:off x="6729413" y="4094163"/>
            <a:ext cx="1316037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(North— </a:t>
            </a:r>
            <a:r>
              <a:rPr lang="en-US" sz="1600">
                <a:latin typeface="Monotype Sorts" pitchFamily="1" charset="2"/>
              </a:rPr>
              <a:t></a:t>
            </a:r>
            <a:r>
              <a:rPr lang="en-US" sz="1600">
                <a:latin typeface="Times New Roman" pitchFamily="18" charset="0"/>
              </a:rPr>
              <a:t>3)</a:t>
            </a:r>
          </a:p>
        </p:txBody>
      </p:sp>
      <p:sp>
        <p:nvSpPr>
          <p:cNvPr id="12347" name="Rectangle 60"/>
          <p:cNvSpPr>
            <a:spLocks noChangeArrowheads="1"/>
          </p:cNvSpPr>
          <p:nvPr/>
        </p:nvSpPr>
        <p:spPr bwMode="auto">
          <a:xfrm>
            <a:off x="3292475" y="5675313"/>
            <a:ext cx="1003300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East—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J</a:t>
            </a:r>
          </a:p>
        </p:txBody>
      </p:sp>
      <p:sp>
        <p:nvSpPr>
          <p:cNvPr id="12348" name="Rectangle 61"/>
          <p:cNvSpPr>
            <a:spLocks noChangeArrowheads="1"/>
          </p:cNvSpPr>
          <p:nvPr/>
        </p:nvSpPr>
        <p:spPr bwMode="auto">
          <a:xfrm>
            <a:off x="1066800" y="3760788"/>
            <a:ext cx="1074738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West—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2</a:t>
            </a:r>
          </a:p>
        </p:txBody>
      </p:sp>
      <p:sp>
        <p:nvSpPr>
          <p:cNvPr id="12349" name="Rectangle 62"/>
          <p:cNvSpPr>
            <a:spLocks noChangeArrowheads="1"/>
          </p:cNvSpPr>
          <p:nvPr/>
        </p:nvSpPr>
        <p:spPr bwMode="auto">
          <a:xfrm>
            <a:off x="1300163" y="5675313"/>
            <a:ext cx="1149350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North—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3</a:t>
            </a:r>
          </a:p>
        </p:txBody>
      </p:sp>
      <p:sp>
        <p:nvSpPr>
          <p:cNvPr id="12350" name="Rectangle 63"/>
          <p:cNvSpPr>
            <a:spLocks noChangeArrowheads="1"/>
          </p:cNvSpPr>
          <p:nvPr/>
        </p:nvSpPr>
        <p:spPr bwMode="auto">
          <a:xfrm>
            <a:off x="5089525" y="5675313"/>
            <a:ext cx="1149350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South—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5</a:t>
            </a:r>
          </a:p>
        </p:txBody>
      </p:sp>
      <p:sp>
        <p:nvSpPr>
          <p:cNvPr id="12351" name="Rectangle 64"/>
          <p:cNvSpPr>
            <a:spLocks noChangeArrowheads="1"/>
          </p:cNvSpPr>
          <p:nvPr/>
        </p:nvSpPr>
        <p:spPr bwMode="auto">
          <a:xfrm>
            <a:off x="6994525" y="5675313"/>
            <a:ext cx="1195388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South—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Q</a:t>
            </a:r>
          </a:p>
        </p:txBody>
      </p:sp>
      <p:sp>
        <p:nvSpPr>
          <p:cNvPr id="12352" name="Rectangle 66"/>
          <p:cNvSpPr>
            <a:spLocks noChangeArrowheads="1"/>
          </p:cNvSpPr>
          <p:nvPr/>
        </p:nvSpPr>
        <p:spPr bwMode="auto">
          <a:xfrm>
            <a:off x="1524000" y="1382713"/>
            <a:ext cx="6175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sz="1600" i="1">
                <a:solidFill>
                  <a:srgbClr val="8901F3"/>
                </a:solidFill>
              </a:rPr>
              <a:t>task</a:t>
            </a:r>
          </a:p>
        </p:txBody>
      </p:sp>
      <p:sp>
        <p:nvSpPr>
          <p:cNvPr id="12353" name="Rectangle 67"/>
          <p:cNvSpPr>
            <a:spLocks noChangeArrowheads="1"/>
          </p:cNvSpPr>
          <p:nvPr/>
        </p:nvSpPr>
        <p:spPr bwMode="auto">
          <a:xfrm>
            <a:off x="1524000" y="1827213"/>
            <a:ext cx="9985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sz="1600" i="1">
                <a:solidFill>
                  <a:srgbClr val="8901F3"/>
                </a:solidFill>
              </a:rPr>
              <a:t>method</a:t>
            </a:r>
          </a:p>
        </p:txBody>
      </p:sp>
      <p:sp>
        <p:nvSpPr>
          <p:cNvPr id="12354" name="Line 71"/>
          <p:cNvSpPr>
            <a:spLocks noChangeShapeType="1"/>
          </p:cNvSpPr>
          <p:nvPr/>
        </p:nvSpPr>
        <p:spPr bwMode="auto">
          <a:xfrm>
            <a:off x="2120900" y="1574800"/>
            <a:ext cx="546100" cy="114300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5" name="Line 72"/>
          <p:cNvSpPr>
            <a:spLocks noChangeShapeType="1"/>
          </p:cNvSpPr>
          <p:nvPr/>
        </p:nvSpPr>
        <p:spPr bwMode="auto">
          <a:xfrm>
            <a:off x="2514600" y="2019300"/>
            <a:ext cx="609600" cy="127000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2356" name="Rectangle 74"/>
          <p:cNvSpPr>
            <a:spLocks noChangeArrowheads="1"/>
          </p:cNvSpPr>
          <p:nvPr/>
        </p:nvSpPr>
        <p:spPr bwMode="auto">
          <a:xfrm>
            <a:off x="996950" y="5935663"/>
            <a:ext cx="1276350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r>
              <a:rPr lang="en-US" sz="1600" i="1">
                <a:solidFill>
                  <a:srgbClr val="8901F3"/>
                </a:solidFill>
              </a:rPr>
              <a:t>1st opponent</a:t>
            </a:r>
          </a:p>
        </p:txBody>
      </p:sp>
      <p:cxnSp>
        <p:nvCxnSpPr>
          <p:cNvPr id="12357" name="AutoShape 78"/>
          <p:cNvCxnSpPr>
            <a:cxnSpLocks noChangeShapeType="1"/>
            <a:endCxn id="12319" idx="1"/>
          </p:cNvCxnSpPr>
          <p:nvPr/>
        </p:nvCxnSpPr>
        <p:spPr bwMode="auto">
          <a:xfrm rot="10800000" flipH="1">
            <a:off x="419100" y="3508375"/>
            <a:ext cx="292100" cy="595313"/>
          </a:xfrm>
          <a:prstGeom prst="curvedConnector3">
            <a:avLst>
              <a:gd name="adj1" fmla="val -78259"/>
            </a:avLst>
          </a:prstGeom>
          <a:noFill/>
          <a:ln w="28575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2358" name="Rectangle 82"/>
          <p:cNvSpPr>
            <a:spLocks noChangeArrowheads="1"/>
          </p:cNvSpPr>
          <p:nvPr/>
        </p:nvSpPr>
        <p:spPr bwMode="auto">
          <a:xfrm>
            <a:off x="3308350" y="5969000"/>
            <a:ext cx="869950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/>
            <a:r>
              <a:rPr lang="en-US" sz="1600" i="1">
                <a:solidFill>
                  <a:srgbClr val="8901F3"/>
                </a:solidFill>
              </a:rPr>
              <a:t>declarer</a:t>
            </a:r>
          </a:p>
        </p:txBody>
      </p:sp>
      <p:sp>
        <p:nvSpPr>
          <p:cNvPr id="12359" name="Rectangle 83"/>
          <p:cNvSpPr>
            <a:spLocks noChangeArrowheads="1"/>
          </p:cNvSpPr>
          <p:nvPr/>
        </p:nvSpPr>
        <p:spPr bwMode="auto">
          <a:xfrm>
            <a:off x="6032500" y="5986463"/>
            <a:ext cx="1371600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r>
              <a:rPr lang="en-US" sz="1600" i="1">
                <a:solidFill>
                  <a:srgbClr val="8901F3"/>
                </a:solidFill>
              </a:rPr>
              <a:t>2nd opponent</a:t>
            </a:r>
          </a:p>
        </p:txBody>
      </p:sp>
      <p:sp>
        <p:nvSpPr>
          <p:cNvPr id="12360" name="Rectangle 85"/>
          <p:cNvSpPr>
            <a:spLocks noChangeArrowheads="1"/>
          </p:cNvSpPr>
          <p:nvPr/>
        </p:nvSpPr>
        <p:spPr bwMode="auto">
          <a:xfrm>
            <a:off x="419100" y="3962400"/>
            <a:ext cx="887413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ctr"/>
            <a:r>
              <a:rPr lang="en-US" sz="1600" i="1">
                <a:solidFill>
                  <a:srgbClr val="8901F3"/>
                </a:solidFill>
              </a:rPr>
              <a:t>dummy</a:t>
            </a:r>
          </a:p>
        </p:txBody>
      </p:sp>
      <p:sp>
        <p:nvSpPr>
          <p:cNvPr id="12361" name="Rectangle 67"/>
          <p:cNvSpPr>
            <a:spLocks noChangeArrowheads="1"/>
          </p:cNvSpPr>
          <p:nvPr/>
        </p:nvSpPr>
        <p:spPr bwMode="auto">
          <a:xfrm>
            <a:off x="1028700" y="2132013"/>
            <a:ext cx="1473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sz="1600" i="1">
                <a:solidFill>
                  <a:srgbClr val="8901F3"/>
                </a:solidFill>
              </a:rPr>
              <a:t>time ordering</a:t>
            </a:r>
          </a:p>
        </p:txBody>
      </p:sp>
      <p:sp>
        <p:nvSpPr>
          <p:cNvPr id="12362" name="Line 72"/>
          <p:cNvSpPr>
            <a:spLocks noChangeShapeType="1"/>
          </p:cNvSpPr>
          <p:nvPr/>
        </p:nvSpPr>
        <p:spPr bwMode="auto">
          <a:xfrm flipV="1">
            <a:off x="2451100" y="2290763"/>
            <a:ext cx="431800" cy="46037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77" name="Arc 76"/>
          <p:cNvSpPr/>
          <p:nvPr/>
        </p:nvSpPr>
        <p:spPr bwMode="auto">
          <a:xfrm flipV="1">
            <a:off x="3784600" y="2565400"/>
            <a:ext cx="2349500" cy="393700"/>
          </a:xfrm>
          <a:prstGeom prst="arc">
            <a:avLst>
              <a:gd name="adj1" fmla="val 10919804"/>
              <a:gd name="adj2" fmla="val 2143544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sp>
        <p:nvSpPr>
          <p:cNvPr id="78" name="Arc 77"/>
          <p:cNvSpPr/>
          <p:nvPr/>
        </p:nvSpPr>
        <p:spPr bwMode="auto">
          <a:xfrm flipV="1">
            <a:off x="6692900" y="4711700"/>
            <a:ext cx="1447800" cy="330200"/>
          </a:xfrm>
          <a:prstGeom prst="arc">
            <a:avLst>
              <a:gd name="adj1" fmla="val 10919804"/>
              <a:gd name="adj2" fmla="val 2143544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sp>
        <p:nvSpPr>
          <p:cNvPr id="12365" name="Rectangle 67"/>
          <p:cNvSpPr>
            <a:spLocks noChangeArrowheads="1"/>
          </p:cNvSpPr>
          <p:nvPr/>
        </p:nvSpPr>
        <p:spPr bwMode="auto">
          <a:xfrm>
            <a:off x="7048500" y="2538413"/>
            <a:ext cx="2095500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600" i="1">
                <a:solidFill>
                  <a:srgbClr val="8901F3"/>
                </a:solidFill>
              </a:rPr>
              <a:t>possible moves by 1st opponent</a:t>
            </a:r>
          </a:p>
        </p:txBody>
      </p:sp>
      <p:sp>
        <p:nvSpPr>
          <p:cNvPr id="12366" name="Line 72"/>
          <p:cNvSpPr>
            <a:spLocks noChangeShapeType="1"/>
          </p:cNvSpPr>
          <p:nvPr/>
        </p:nvSpPr>
        <p:spPr bwMode="auto">
          <a:xfrm flipH="1" flipV="1">
            <a:off x="6172200" y="2824163"/>
            <a:ext cx="863600" cy="46037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2476500" y="4094163"/>
            <a:ext cx="1331913" cy="2905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(North—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Q)</a:t>
            </a:r>
          </a:p>
        </p:txBody>
      </p:sp>
      <p:sp>
        <p:nvSpPr>
          <p:cNvPr id="14338" name="Line 3"/>
          <p:cNvSpPr>
            <a:spLocks noChangeShapeType="1"/>
          </p:cNvSpPr>
          <p:nvPr/>
        </p:nvSpPr>
        <p:spPr bwMode="auto">
          <a:xfrm flipH="1" flipV="1">
            <a:off x="2133600" y="4821238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 flipH="1" flipV="1">
            <a:off x="4267200" y="4821238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H="1">
            <a:off x="1981200" y="2800350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4960938" y="2808288"/>
            <a:ext cx="0" cy="2857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 flipH="1">
            <a:off x="3124200" y="4033838"/>
            <a:ext cx="1836738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4884738" y="4033838"/>
            <a:ext cx="1897062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V="1">
            <a:off x="4922838" y="40878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2895600" y="3613150"/>
            <a:ext cx="5873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3200"/>
              <a:t>…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7172325" y="3613150"/>
            <a:ext cx="5873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3200"/>
              <a:t>…</a:t>
            </a:r>
          </a:p>
        </p:txBody>
      </p:sp>
      <p:sp>
        <p:nvSpPr>
          <p:cNvPr id="14347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Generating Part of a Game Tree</a:t>
            </a:r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H="1">
            <a:off x="1981200" y="315436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 flipH="1">
            <a:off x="2446338" y="2159000"/>
            <a:ext cx="9144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50" name="Freeform 15"/>
          <p:cNvSpPr>
            <a:spLocks/>
          </p:cNvSpPr>
          <p:nvPr/>
        </p:nvSpPr>
        <p:spPr bwMode="auto">
          <a:xfrm>
            <a:off x="8235950" y="5173663"/>
            <a:ext cx="1588" cy="230187"/>
          </a:xfrm>
          <a:custGeom>
            <a:avLst/>
            <a:gdLst>
              <a:gd name="T0" fmla="*/ 0 w 1"/>
              <a:gd name="T1" fmla="*/ 0 h 145"/>
              <a:gd name="T2" fmla="*/ 0 w 1"/>
              <a:gd name="T3" fmla="*/ 2147483647 h 145"/>
              <a:gd name="T4" fmla="*/ 0 w 1"/>
              <a:gd name="T5" fmla="*/ 0 h 145"/>
              <a:gd name="T6" fmla="*/ 0 60000 65536"/>
              <a:gd name="T7" fmla="*/ 0 60000 65536"/>
              <a:gd name="T8" fmla="*/ 0 60000 65536"/>
              <a:gd name="T9" fmla="*/ 0 w 1"/>
              <a:gd name="T10" fmla="*/ 0 h 145"/>
              <a:gd name="T11" fmla="*/ 1 w 1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5">
                <a:moveTo>
                  <a:pt x="0" y="0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3367088" y="2159000"/>
            <a:ext cx="8255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 flipV="1">
            <a:off x="2133600" y="5126038"/>
            <a:ext cx="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 flipV="1">
            <a:off x="4267200" y="5202238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54" name="Freeform 19"/>
          <p:cNvSpPr>
            <a:spLocks/>
          </p:cNvSpPr>
          <p:nvPr/>
        </p:nvSpPr>
        <p:spPr bwMode="auto">
          <a:xfrm>
            <a:off x="6484938" y="5173663"/>
            <a:ext cx="1587" cy="230187"/>
          </a:xfrm>
          <a:custGeom>
            <a:avLst/>
            <a:gdLst>
              <a:gd name="T0" fmla="*/ 0 w 1"/>
              <a:gd name="T1" fmla="*/ 0 h 145"/>
              <a:gd name="T2" fmla="*/ 0 w 1"/>
              <a:gd name="T3" fmla="*/ 2147483647 h 145"/>
              <a:gd name="T4" fmla="*/ 0 w 1"/>
              <a:gd name="T5" fmla="*/ 0 h 145"/>
              <a:gd name="T6" fmla="*/ 0 60000 65536"/>
              <a:gd name="T7" fmla="*/ 0 60000 65536"/>
              <a:gd name="T8" fmla="*/ 0 60000 65536"/>
              <a:gd name="T9" fmla="*/ 0 w 1"/>
              <a:gd name="T10" fmla="*/ 0 h 145"/>
              <a:gd name="T11" fmla="*/ 1 w 1"/>
              <a:gd name="T12" fmla="*/ 145 h 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5">
                <a:moveTo>
                  <a:pt x="0" y="0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 flipV="1">
            <a:off x="6561138" y="4821238"/>
            <a:ext cx="3810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 flipH="1" flipV="1">
            <a:off x="7907338" y="4859338"/>
            <a:ext cx="254000" cy="2667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 flipV="1">
            <a:off x="3643313" y="2816225"/>
            <a:ext cx="6858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>
            <a:off x="4960938" y="3135313"/>
            <a:ext cx="0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H="1">
            <a:off x="3490913" y="3138488"/>
            <a:ext cx="63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6865938" y="31575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 flipH="1" flipV="1">
            <a:off x="3189288" y="3668713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 flipV="1">
            <a:off x="7466013" y="3668713"/>
            <a:ext cx="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63" name="Rectangle 28"/>
          <p:cNvSpPr>
            <a:spLocks noChangeArrowheads="1"/>
          </p:cNvSpPr>
          <p:nvPr/>
        </p:nvSpPr>
        <p:spPr bwMode="auto">
          <a:xfrm>
            <a:off x="2854325" y="5287963"/>
            <a:ext cx="1795463" cy="34607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923925" y="5287963"/>
            <a:ext cx="1795463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4365" name="Rectangle 30"/>
          <p:cNvSpPr>
            <a:spLocks noChangeArrowheads="1"/>
          </p:cNvSpPr>
          <p:nvPr/>
        </p:nvSpPr>
        <p:spPr bwMode="auto">
          <a:xfrm>
            <a:off x="4772025" y="5287963"/>
            <a:ext cx="1795463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4366" name="Rectangle 31"/>
          <p:cNvSpPr>
            <a:spLocks noChangeArrowheads="1"/>
          </p:cNvSpPr>
          <p:nvPr/>
        </p:nvSpPr>
        <p:spPr bwMode="auto">
          <a:xfrm>
            <a:off x="6546850" y="4487863"/>
            <a:ext cx="1725613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FinesseFour(P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711200" y="3335338"/>
            <a:ext cx="1795463" cy="346075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4368" name="Rectangle 33"/>
          <p:cNvSpPr>
            <a:spLocks noChangeArrowheads="1"/>
          </p:cNvSpPr>
          <p:nvPr/>
        </p:nvSpPr>
        <p:spPr bwMode="auto">
          <a:xfrm>
            <a:off x="933450" y="4487863"/>
            <a:ext cx="2436813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StandardFinesseTwo(P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4369" name="Rectangle 34"/>
          <p:cNvSpPr>
            <a:spLocks noChangeArrowheads="1"/>
          </p:cNvSpPr>
          <p:nvPr/>
        </p:nvSpPr>
        <p:spPr bwMode="auto">
          <a:xfrm>
            <a:off x="1260475" y="2486025"/>
            <a:ext cx="1511300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LeadLow(P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4370" name="Line 35"/>
          <p:cNvSpPr>
            <a:spLocks noChangeShapeType="1"/>
          </p:cNvSpPr>
          <p:nvPr/>
        </p:nvSpPr>
        <p:spPr bwMode="auto">
          <a:xfrm>
            <a:off x="5638800" y="2832100"/>
            <a:ext cx="10683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1" name="Rectangle 36"/>
          <p:cNvSpPr>
            <a:spLocks noChangeArrowheads="1"/>
          </p:cNvSpPr>
          <p:nvPr/>
        </p:nvSpPr>
        <p:spPr bwMode="auto">
          <a:xfrm>
            <a:off x="6711950" y="5287963"/>
            <a:ext cx="1889125" cy="346075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PlayCard(P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S, R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ja-JP" altLang="en-US" sz="1600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72" name="Rectangle 37"/>
          <p:cNvSpPr>
            <a:spLocks noChangeArrowheads="1"/>
          </p:cNvSpPr>
          <p:nvPr/>
        </p:nvSpPr>
        <p:spPr bwMode="auto">
          <a:xfrm>
            <a:off x="3716338" y="4487863"/>
            <a:ext cx="2538412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StandardFinesseThree(P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4373" name="Line 38"/>
          <p:cNvSpPr>
            <a:spLocks noChangeShapeType="1"/>
          </p:cNvSpPr>
          <p:nvPr/>
        </p:nvSpPr>
        <p:spPr bwMode="auto">
          <a:xfrm>
            <a:off x="3360738" y="1879600"/>
            <a:ext cx="0" cy="2508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4" name="Rectangle 39"/>
          <p:cNvSpPr>
            <a:spLocks noChangeArrowheads="1"/>
          </p:cNvSpPr>
          <p:nvPr/>
        </p:nvSpPr>
        <p:spPr bwMode="auto">
          <a:xfrm>
            <a:off x="2613025" y="3335338"/>
            <a:ext cx="1736725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EasyFinesse(P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4375" name="Rectangle 40"/>
          <p:cNvSpPr>
            <a:spLocks noChangeArrowheads="1"/>
          </p:cNvSpPr>
          <p:nvPr/>
        </p:nvSpPr>
        <p:spPr bwMode="auto">
          <a:xfrm>
            <a:off x="6638925" y="3335338"/>
            <a:ext cx="1906588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BustedFinesse(P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4376" name="Line 41"/>
          <p:cNvSpPr>
            <a:spLocks noChangeShapeType="1"/>
          </p:cNvSpPr>
          <p:nvPr/>
        </p:nvSpPr>
        <p:spPr bwMode="auto">
          <a:xfrm>
            <a:off x="2971800" y="2298700"/>
            <a:ext cx="985838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7" name="Line 42"/>
          <p:cNvSpPr>
            <a:spLocks noChangeShapeType="1"/>
          </p:cNvSpPr>
          <p:nvPr/>
        </p:nvSpPr>
        <p:spPr bwMode="auto">
          <a:xfrm flipV="1">
            <a:off x="4922838" y="3592513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8" name="Line 43"/>
          <p:cNvSpPr>
            <a:spLocks noChangeShapeType="1"/>
          </p:cNvSpPr>
          <p:nvPr/>
        </p:nvSpPr>
        <p:spPr bwMode="auto">
          <a:xfrm>
            <a:off x="4275138" y="4186238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79" name="Rectangle 44"/>
          <p:cNvSpPr>
            <a:spLocks noChangeArrowheads="1"/>
          </p:cNvSpPr>
          <p:nvPr/>
        </p:nvSpPr>
        <p:spPr bwMode="auto">
          <a:xfrm>
            <a:off x="4044950" y="2486025"/>
            <a:ext cx="1830388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FinesseTwo(P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4380" name="Oval 45"/>
          <p:cNvSpPr>
            <a:spLocks noChangeArrowheads="1"/>
          </p:cNvSpPr>
          <p:nvPr/>
        </p:nvSpPr>
        <p:spPr bwMode="auto">
          <a:xfrm>
            <a:off x="3208338" y="208280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1" name="Oval 46"/>
          <p:cNvSpPr>
            <a:spLocks noChangeArrowheads="1"/>
          </p:cNvSpPr>
          <p:nvPr/>
        </p:nvSpPr>
        <p:spPr bwMode="auto">
          <a:xfrm>
            <a:off x="3344863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2" name="Oval 47"/>
          <p:cNvSpPr>
            <a:spLocks noChangeArrowheads="1"/>
          </p:cNvSpPr>
          <p:nvPr/>
        </p:nvSpPr>
        <p:spPr bwMode="auto">
          <a:xfrm>
            <a:off x="4808538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3" name="Oval 48"/>
          <p:cNvSpPr>
            <a:spLocks noChangeArrowheads="1"/>
          </p:cNvSpPr>
          <p:nvPr/>
        </p:nvSpPr>
        <p:spPr bwMode="auto">
          <a:xfrm>
            <a:off x="6713538" y="3067050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4" name="Oval 49"/>
          <p:cNvSpPr>
            <a:spLocks noChangeArrowheads="1"/>
          </p:cNvSpPr>
          <p:nvPr/>
        </p:nvSpPr>
        <p:spPr bwMode="auto">
          <a:xfrm>
            <a:off x="4770438" y="3963988"/>
            <a:ext cx="304800" cy="14605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5" name="Oval 50"/>
          <p:cNvSpPr>
            <a:spLocks noChangeArrowheads="1"/>
          </p:cNvSpPr>
          <p:nvPr/>
        </p:nvSpPr>
        <p:spPr bwMode="auto">
          <a:xfrm>
            <a:off x="1828800" y="3067050"/>
            <a:ext cx="304800" cy="146050"/>
          </a:xfrm>
          <a:prstGeom prst="ellipse">
            <a:avLst/>
          </a:prstGeom>
          <a:solidFill>
            <a:srgbClr val="99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6" name="Oval 51"/>
          <p:cNvSpPr>
            <a:spLocks noChangeArrowheads="1"/>
          </p:cNvSpPr>
          <p:nvPr/>
        </p:nvSpPr>
        <p:spPr bwMode="auto">
          <a:xfrm>
            <a:off x="1981200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7" name="Oval 52"/>
          <p:cNvSpPr>
            <a:spLocks noChangeArrowheads="1"/>
          </p:cNvSpPr>
          <p:nvPr/>
        </p:nvSpPr>
        <p:spPr bwMode="auto">
          <a:xfrm>
            <a:off x="4114800" y="5072063"/>
            <a:ext cx="304800" cy="146050"/>
          </a:xfrm>
          <a:prstGeom prst="ellipse">
            <a:avLst/>
          </a:prstGeom>
          <a:solidFill>
            <a:srgbClr val="99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8" name="Oval 53"/>
          <p:cNvSpPr>
            <a:spLocks noChangeArrowheads="1"/>
          </p:cNvSpPr>
          <p:nvPr/>
        </p:nvSpPr>
        <p:spPr bwMode="auto">
          <a:xfrm>
            <a:off x="6332538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89" name="Oval 54"/>
          <p:cNvSpPr>
            <a:spLocks noChangeArrowheads="1"/>
          </p:cNvSpPr>
          <p:nvPr/>
        </p:nvSpPr>
        <p:spPr bwMode="auto">
          <a:xfrm>
            <a:off x="8085138" y="5072063"/>
            <a:ext cx="304800" cy="14605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90" name="Rectangle 55"/>
          <p:cNvSpPr>
            <a:spLocks noChangeArrowheads="1"/>
          </p:cNvSpPr>
          <p:nvPr/>
        </p:nvSpPr>
        <p:spPr bwMode="auto">
          <a:xfrm>
            <a:off x="4452938" y="3335338"/>
            <a:ext cx="2063750" cy="346075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StandardFinesse(P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; S)</a:t>
            </a:r>
          </a:p>
        </p:txBody>
      </p:sp>
      <p:sp>
        <p:nvSpPr>
          <p:cNvPr id="14391" name="Rectangle 56"/>
          <p:cNvSpPr>
            <a:spLocks noChangeArrowheads="1"/>
          </p:cNvSpPr>
          <p:nvPr/>
        </p:nvSpPr>
        <p:spPr bwMode="auto">
          <a:xfrm>
            <a:off x="2687638" y="1533525"/>
            <a:ext cx="1282700" cy="368300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600">
                <a:latin typeface="Times New Roman" pitchFamily="18" charset="0"/>
              </a:rPr>
              <a:t>Finesse(P</a:t>
            </a:r>
            <a:r>
              <a:rPr lang="en-US" sz="16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; S)</a:t>
            </a:r>
          </a:p>
        </p:txBody>
      </p:sp>
      <p:sp>
        <p:nvSpPr>
          <p:cNvPr id="14392" name="Rectangle 57"/>
          <p:cNvSpPr>
            <a:spLocks noChangeArrowheads="1"/>
          </p:cNvSpPr>
          <p:nvPr/>
        </p:nvSpPr>
        <p:spPr bwMode="auto">
          <a:xfrm>
            <a:off x="6729413" y="4094163"/>
            <a:ext cx="1316037" cy="2905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(North— </a:t>
            </a:r>
            <a:r>
              <a:rPr lang="en-US" sz="1600">
                <a:latin typeface="Monotype Sorts" pitchFamily="1" charset="2"/>
              </a:rPr>
              <a:t></a:t>
            </a:r>
            <a:r>
              <a:rPr lang="en-US" sz="1600">
                <a:latin typeface="Times New Roman" pitchFamily="18" charset="0"/>
              </a:rPr>
              <a:t>3)</a:t>
            </a:r>
          </a:p>
        </p:txBody>
      </p:sp>
      <p:sp>
        <p:nvSpPr>
          <p:cNvPr id="14393" name="Rectangle 58"/>
          <p:cNvSpPr>
            <a:spLocks noChangeArrowheads="1"/>
          </p:cNvSpPr>
          <p:nvPr/>
        </p:nvSpPr>
        <p:spPr bwMode="auto">
          <a:xfrm>
            <a:off x="3292475" y="5675313"/>
            <a:ext cx="1003300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East—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J</a:t>
            </a:r>
          </a:p>
        </p:txBody>
      </p:sp>
      <p:sp>
        <p:nvSpPr>
          <p:cNvPr id="14394" name="Rectangle 59"/>
          <p:cNvSpPr>
            <a:spLocks noChangeArrowheads="1"/>
          </p:cNvSpPr>
          <p:nvPr/>
        </p:nvSpPr>
        <p:spPr bwMode="auto">
          <a:xfrm>
            <a:off x="1066800" y="3760788"/>
            <a:ext cx="1074738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West—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2</a:t>
            </a:r>
          </a:p>
        </p:txBody>
      </p:sp>
      <p:sp>
        <p:nvSpPr>
          <p:cNvPr id="14395" name="Rectangle 60"/>
          <p:cNvSpPr>
            <a:spLocks noChangeArrowheads="1"/>
          </p:cNvSpPr>
          <p:nvPr/>
        </p:nvSpPr>
        <p:spPr bwMode="auto">
          <a:xfrm>
            <a:off x="1300163" y="5675313"/>
            <a:ext cx="1149350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North—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3</a:t>
            </a:r>
          </a:p>
        </p:txBody>
      </p:sp>
      <p:sp>
        <p:nvSpPr>
          <p:cNvPr id="14396" name="Rectangle 61"/>
          <p:cNvSpPr>
            <a:spLocks noChangeArrowheads="1"/>
          </p:cNvSpPr>
          <p:nvPr/>
        </p:nvSpPr>
        <p:spPr bwMode="auto">
          <a:xfrm>
            <a:off x="5089525" y="5675313"/>
            <a:ext cx="1149350" cy="2905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South—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5</a:t>
            </a:r>
          </a:p>
        </p:txBody>
      </p:sp>
      <p:sp>
        <p:nvSpPr>
          <p:cNvPr id="14397" name="Rectangle 62"/>
          <p:cNvSpPr>
            <a:spLocks noChangeArrowheads="1"/>
          </p:cNvSpPr>
          <p:nvPr/>
        </p:nvSpPr>
        <p:spPr bwMode="auto">
          <a:xfrm>
            <a:off x="6994525" y="5675313"/>
            <a:ext cx="1195388" cy="2905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0487" tIns="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South— </a:t>
            </a:r>
            <a:r>
              <a:rPr lang="en-US" sz="1600">
                <a:latin typeface="Monotype Sorts" pitchFamily="1" charset="2"/>
              </a:rPr>
              <a:t></a:t>
            </a:r>
            <a:r>
              <a:rPr lang="en-US" sz="1600">
                <a:latin typeface="Times New Roman" pitchFamily="18" charset="0"/>
              </a:rPr>
              <a:t>Q</a:t>
            </a:r>
          </a:p>
        </p:txBody>
      </p:sp>
      <p:sp>
        <p:nvSpPr>
          <p:cNvPr id="14398" name="Freeform 63"/>
          <p:cNvSpPr>
            <a:spLocks/>
          </p:cNvSpPr>
          <p:nvPr/>
        </p:nvSpPr>
        <p:spPr bwMode="auto">
          <a:xfrm>
            <a:off x="1816100" y="2674938"/>
            <a:ext cx="2247900" cy="1622425"/>
          </a:xfrm>
          <a:custGeom>
            <a:avLst/>
            <a:gdLst>
              <a:gd name="T0" fmla="*/ 0 w 1472"/>
              <a:gd name="T1" fmla="*/ 2147483647 h 1022"/>
              <a:gd name="T2" fmla="*/ 2147483647 w 1472"/>
              <a:gd name="T3" fmla="*/ 2147483647 h 1022"/>
              <a:gd name="T4" fmla="*/ 2147483647 w 1472"/>
              <a:gd name="T5" fmla="*/ 2147483647 h 1022"/>
              <a:gd name="T6" fmla="*/ 2147483647 w 1472"/>
              <a:gd name="T7" fmla="*/ 2147483647 h 1022"/>
              <a:gd name="T8" fmla="*/ 2147483647 w 1472"/>
              <a:gd name="T9" fmla="*/ 2147483647 h 1022"/>
              <a:gd name="T10" fmla="*/ 2147483647 w 1472"/>
              <a:gd name="T11" fmla="*/ 2147483647 h 10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72"/>
              <a:gd name="T19" fmla="*/ 0 h 1022"/>
              <a:gd name="T20" fmla="*/ 1472 w 1472"/>
              <a:gd name="T21" fmla="*/ 1022 h 10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72" h="1022">
                <a:moveTo>
                  <a:pt x="0" y="899"/>
                </a:moveTo>
                <a:cubicBezTo>
                  <a:pt x="97" y="960"/>
                  <a:pt x="195" y="1022"/>
                  <a:pt x="280" y="1019"/>
                </a:cubicBezTo>
                <a:cubicBezTo>
                  <a:pt x="365" y="1016"/>
                  <a:pt x="475" y="992"/>
                  <a:pt x="512" y="883"/>
                </a:cubicBezTo>
                <a:cubicBezTo>
                  <a:pt x="549" y="774"/>
                  <a:pt x="439" y="500"/>
                  <a:pt x="504" y="363"/>
                </a:cubicBezTo>
                <a:cubicBezTo>
                  <a:pt x="569" y="226"/>
                  <a:pt x="743" y="118"/>
                  <a:pt x="904" y="59"/>
                </a:cubicBezTo>
                <a:cubicBezTo>
                  <a:pt x="1065" y="0"/>
                  <a:pt x="1268" y="5"/>
                  <a:pt x="1472" y="11"/>
                </a:cubicBezTo>
              </a:path>
            </a:pathLst>
          </a:cu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399" name="Freeform 64"/>
          <p:cNvSpPr>
            <a:spLocks/>
          </p:cNvSpPr>
          <p:nvPr/>
        </p:nvSpPr>
        <p:spPr bwMode="auto">
          <a:xfrm>
            <a:off x="1955800" y="4800600"/>
            <a:ext cx="1778000" cy="1365250"/>
          </a:xfrm>
          <a:custGeom>
            <a:avLst/>
            <a:gdLst>
              <a:gd name="T0" fmla="*/ 0 w 1120"/>
              <a:gd name="T1" fmla="*/ 2147483647 h 860"/>
              <a:gd name="T2" fmla="*/ 2147483647 w 1120"/>
              <a:gd name="T3" fmla="*/ 2147483647 h 860"/>
              <a:gd name="T4" fmla="*/ 2147483647 w 1120"/>
              <a:gd name="T5" fmla="*/ 2147483647 h 860"/>
              <a:gd name="T6" fmla="*/ 2147483647 w 1120"/>
              <a:gd name="T7" fmla="*/ 2147483647 h 860"/>
              <a:gd name="T8" fmla="*/ 2147483647 w 1120"/>
              <a:gd name="T9" fmla="*/ 0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0"/>
              <a:gd name="T16" fmla="*/ 0 h 860"/>
              <a:gd name="T17" fmla="*/ 1120 w 1120"/>
              <a:gd name="T18" fmla="*/ 860 h 8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0" h="860">
                <a:moveTo>
                  <a:pt x="0" y="736"/>
                </a:moveTo>
                <a:cubicBezTo>
                  <a:pt x="56" y="798"/>
                  <a:pt x="112" y="860"/>
                  <a:pt x="192" y="856"/>
                </a:cubicBezTo>
                <a:cubicBezTo>
                  <a:pt x="272" y="852"/>
                  <a:pt x="416" y="819"/>
                  <a:pt x="480" y="712"/>
                </a:cubicBezTo>
                <a:cubicBezTo>
                  <a:pt x="544" y="605"/>
                  <a:pt x="469" y="335"/>
                  <a:pt x="576" y="216"/>
                </a:cubicBezTo>
                <a:cubicBezTo>
                  <a:pt x="683" y="97"/>
                  <a:pt x="901" y="48"/>
                  <a:pt x="1120" y="0"/>
                </a:cubicBezTo>
              </a:path>
            </a:pathLst>
          </a:cu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4400" name="Freeform 65"/>
          <p:cNvSpPr>
            <a:spLocks/>
          </p:cNvSpPr>
          <p:nvPr/>
        </p:nvSpPr>
        <p:spPr bwMode="auto">
          <a:xfrm>
            <a:off x="3797300" y="4851400"/>
            <a:ext cx="2743200" cy="1360488"/>
          </a:xfrm>
          <a:custGeom>
            <a:avLst/>
            <a:gdLst>
              <a:gd name="T0" fmla="*/ 0 w 1728"/>
              <a:gd name="T1" fmla="*/ 2147483647 h 857"/>
              <a:gd name="T2" fmla="*/ 2147483647 w 1728"/>
              <a:gd name="T3" fmla="*/ 2147483647 h 857"/>
              <a:gd name="T4" fmla="*/ 2147483647 w 1728"/>
              <a:gd name="T5" fmla="*/ 2147483647 h 857"/>
              <a:gd name="T6" fmla="*/ 2147483647 w 1728"/>
              <a:gd name="T7" fmla="*/ 2147483647 h 857"/>
              <a:gd name="T8" fmla="*/ 2147483647 w 1728"/>
              <a:gd name="T9" fmla="*/ 2147483647 h 857"/>
              <a:gd name="T10" fmla="*/ 2147483647 w 1728"/>
              <a:gd name="T11" fmla="*/ 0 h 8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28"/>
              <a:gd name="T19" fmla="*/ 0 h 857"/>
              <a:gd name="T20" fmla="*/ 1728 w 1728"/>
              <a:gd name="T21" fmla="*/ 857 h 8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28" h="857">
                <a:moveTo>
                  <a:pt x="0" y="696"/>
                </a:moveTo>
                <a:cubicBezTo>
                  <a:pt x="111" y="776"/>
                  <a:pt x="223" y="857"/>
                  <a:pt x="320" y="840"/>
                </a:cubicBezTo>
                <a:cubicBezTo>
                  <a:pt x="417" y="823"/>
                  <a:pt x="531" y="696"/>
                  <a:pt x="584" y="592"/>
                </a:cubicBezTo>
                <a:cubicBezTo>
                  <a:pt x="637" y="488"/>
                  <a:pt x="481" y="301"/>
                  <a:pt x="640" y="216"/>
                </a:cubicBezTo>
                <a:cubicBezTo>
                  <a:pt x="799" y="131"/>
                  <a:pt x="1355" y="116"/>
                  <a:pt x="1536" y="80"/>
                </a:cubicBezTo>
                <a:cubicBezTo>
                  <a:pt x="1717" y="44"/>
                  <a:pt x="1722" y="22"/>
                  <a:pt x="1728" y="0"/>
                </a:cubicBezTo>
              </a:path>
            </a:pathLst>
          </a:cu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6" name="Arc 65"/>
          <p:cNvSpPr/>
          <p:nvPr/>
        </p:nvSpPr>
        <p:spPr bwMode="auto">
          <a:xfrm flipV="1">
            <a:off x="3784600" y="2565400"/>
            <a:ext cx="2349500" cy="393700"/>
          </a:xfrm>
          <a:prstGeom prst="arc">
            <a:avLst>
              <a:gd name="adj1" fmla="val 10919804"/>
              <a:gd name="adj2" fmla="val 2143544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2" charset="0"/>
              <a:ea typeface="+mn-ea"/>
            </a:endParaRPr>
          </a:p>
        </p:txBody>
      </p:sp>
      <p:sp>
        <p:nvSpPr>
          <p:cNvPr id="14402" name="Rectangle 57"/>
          <p:cNvSpPr>
            <a:spLocks noChangeArrowheads="1"/>
          </p:cNvSpPr>
          <p:nvPr/>
        </p:nvSpPr>
        <p:spPr bwMode="auto">
          <a:xfrm>
            <a:off x="6818313" y="1985963"/>
            <a:ext cx="1624012" cy="5826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The red boxes</a:t>
            </a:r>
            <a:br>
              <a:rPr lang="en-US" sz="1600">
                <a:latin typeface="Times New Roman" pitchFamily="18" charset="0"/>
              </a:rPr>
            </a:br>
            <a:r>
              <a:rPr lang="en-US" sz="1600">
                <a:latin typeface="Times New Roman" pitchFamily="18" charset="0"/>
              </a:rPr>
              <a:t>are the leaf nodes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hapter04">
  <a:themeElements>
    <a:clrScheme name="chapter0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0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1saturn:Users:nau:Naufiles:Education:722:web 722:slides:chapter04.ppt</Template>
  <TotalTime>10060</TotalTime>
  <Pages>32</Pages>
  <Words>1123</Words>
  <Application>Microsoft Office PowerPoint</Application>
  <PresentationFormat>Letter Paper (8.5x11 in)‎</PresentationFormat>
  <Paragraphs>322</Paragraphs>
  <Slides>14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3" baseType="lpstr">
      <vt:lpstr>Arial</vt:lpstr>
      <vt:lpstr>MS PGothic</vt:lpstr>
      <vt:lpstr>Times New Roman</vt:lpstr>
      <vt:lpstr>Wingdings</vt:lpstr>
      <vt:lpstr>Times</vt:lpstr>
      <vt:lpstr>Helvetica</vt:lpstr>
      <vt:lpstr>Monotype Sorts</vt:lpstr>
      <vt:lpstr>Symbol</vt:lpstr>
      <vt:lpstr>chapter04</vt:lpstr>
      <vt:lpstr>Chapter 23 Planning in the Game of Bridge</vt:lpstr>
      <vt:lpstr>Computer Programs for Games of Strategy</vt:lpstr>
      <vt:lpstr>Computer Programs for Games of Strategy</vt:lpstr>
      <vt:lpstr>How Bridge Works</vt:lpstr>
      <vt:lpstr>Game Tree Search in Bridge</vt:lpstr>
      <vt:lpstr>Reducing the Size of the Game Tree</vt:lpstr>
      <vt:lpstr>Methods for Finessing</vt:lpstr>
      <vt:lpstr>Instantiating the Methods</vt:lpstr>
      <vt:lpstr>Generating Part of a Game Tree</vt:lpstr>
      <vt:lpstr>Game Tree Generated using the Methods</vt:lpstr>
      <vt:lpstr>Implementation</vt:lpstr>
      <vt:lpstr>Other Approaches</vt:lpstr>
      <vt:lpstr>Other Approaches (continued)</vt:lpstr>
      <vt:lpstr>Top contenders in computer bridge championships, 1997–2004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Versus Practice in AI Planning</dc:title>
  <dc:creator>Dana Nau</dc:creator>
  <cp:lastModifiedBy>Gabi Levy</cp:lastModifiedBy>
  <cp:revision>1225</cp:revision>
  <cp:lastPrinted>2009-11-05T22:08:46Z</cp:lastPrinted>
  <dcterms:created xsi:type="dcterms:W3CDTF">2008-04-08T17:03:23Z</dcterms:created>
  <dcterms:modified xsi:type="dcterms:W3CDTF">2013-06-19T05:29:24Z</dcterms:modified>
</cp:coreProperties>
</file>