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handoutMasterIdLst>
    <p:handoutMasterId r:id="rId27"/>
  </p:handoutMasterIdLst>
  <p:sldIdLst>
    <p:sldId id="428" r:id="rId2"/>
    <p:sldId id="429" r:id="rId3"/>
    <p:sldId id="464" r:id="rId4"/>
    <p:sldId id="463" r:id="rId5"/>
    <p:sldId id="465" r:id="rId6"/>
    <p:sldId id="466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6" r:id="rId15"/>
    <p:sldId id="475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52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3690369-EA61-4D28-ABAA-339CB8F82449}" type="datetimeFigureOut">
              <a:rPr lang="en-NZ" smtClean="0"/>
              <a:pPr/>
              <a:t>26/07/2016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7E71328-DAE2-47C5-957A-12A4CF7223B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96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54AD07A-8AE9-4621-8908-CC63674184FC}" type="datetimeFigureOut">
              <a:rPr lang="en-NZ" smtClean="0"/>
              <a:pPr/>
              <a:t>26/07/2016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141E241-F53C-41FE-9ADC-BC7D7146BCD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43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601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192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52381">
              <a:schemeClr val="bg1">
                <a:alpha val="37000"/>
              </a:schemeClr>
            </a:gs>
            <a:gs pos="66667">
              <a:schemeClr val="accent6">
                <a:lumMod val="20000"/>
                <a:lumOff val="80000"/>
                <a:alpha val="2000"/>
              </a:schemeClr>
            </a:gs>
            <a:gs pos="85000">
              <a:schemeClr val="accent6">
                <a:lumMod val="40000"/>
                <a:lumOff val="60000"/>
                <a:alpha val="64000"/>
              </a:schemeClr>
            </a:gs>
            <a:gs pos="94000">
              <a:srgbClr val="213315">
                <a:alpha val="64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9"/>
          <a:stretch/>
        </p:blipFill>
        <p:spPr>
          <a:xfrm>
            <a:off x="0" y="6237970"/>
            <a:ext cx="9144000" cy="601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3" y="238590"/>
            <a:ext cx="1908815" cy="61866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9211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52381">
              <a:schemeClr val="bg1">
                <a:alpha val="37000"/>
              </a:schemeClr>
            </a:gs>
            <a:gs pos="66667">
              <a:schemeClr val="accent6">
                <a:lumMod val="20000"/>
                <a:lumOff val="80000"/>
                <a:alpha val="2000"/>
              </a:schemeClr>
            </a:gs>
            <a:gs pos="85000">
              <a:schemeClr val="accent6">
                <a:lumMod val="40000"/>
                <a:lumOff val="60000"/>
                <a:alpha val="64000"/>
              </a:schemeClr>
            </a:gs>
            <a:gs pos="94000">
              <a:srgbClr val="213315">
                <a:alpha val="64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59145"/>
            <a:ext cx="9162703" cy="601885"/>
            <a:chOff x="0" y="6262255"/>
            <a:chExt cx="12216937" cy="60188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2948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45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62256"/>
            <a:ext cx="9162703" cy="601885"/>
            <a:chOff x="0" y="6262255"/>
            <a:chExt cx="12216937" cy="60188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4877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62256"/>
            <a:ext cx="9162703" cy="601885"/>
            <a:chOff x="0" y="6262255"/>
            <a:chExt cx="12216937" cy="60188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3314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62256"/>
            <a:ext cx="9162703" cy="601885"/>
            <a:chOff x="0" y="6262255"/>
            <a:chExt cx="12216937" cy="60188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1413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262256"/>
            <a:ext cx="9162703" cy="601885"/>
            <a:chOff x="0" y="6262255"/>
            <a:chExt cx="12216937" cy="60188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70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262256"/>
            <a:ext cx="9162703" cy="601885"/>
            <a:chOff x="0" y="6262255"/>
            <a:chExt cx="12216937" cy="60188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29"/>
            <a:stretch/>
          </p:blipFill>
          <p:spPr>
            <a:xfrm>
              <a:off x="0" y="6262255"/>
              <a:ext cx="12192000" cy="6018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36" t="90126" r="2523"/>
            <a:stretch/>
          </p:blipFill>
          <p:spPr>
            <a:xfrm>
              <a:off x="11809612" y="6737350"/>
              <a:ext cx="407325" cy="12679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7909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2381">
              <a:schemeClr val="bg1"/>
            </a:gs>
            <a:gs pos="66667">
              <a:schemeClr val="accent6">
                <a:lumMod val="20000"/>
                <a:lumOff val="80000"/>
                <a:alpha val="43000"/>
              </a:schemeClr>
            </a:gs>
            <a:gs pos="81000">
              <a:schemeClr val="accent6">
                <a:lumMod val="40000"/>
                <a:lumOff val="60000"/>
                <a:alpha val="76000"/>
              </a:schemeClr>
            </a:gs>
            <a:gs pos="93000">
              <a:srgbClr val="213315">
                <a:alpha val="64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file:///C:\Users\Amanda\Pictures\Bridge\Lesson%20Pictures\IMP%20-%20Lesson%208\3.d.n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268760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IMPROVERS’ LESSONS</a:t>
            </a:r>
            <a:r>
              <a:rPr kumimoji="0" lang="en-NZ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NZ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  <a:endParaRPr kumimoji="0" lang="en-NZ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23048" y="3789040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123 4567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email@address.co.nz</a:t>
            </a:r>
            <a:endParaRPr kumimoji="0" lang="en-NZ" sz="2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1" descr="TBC 2012 logo smaller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3357779"/>
            <a:ext cx="1584176" cy="1901010"/>
          </a:xfrm>
          <a:prstGeom prst="rect">
            <a:avLst/>
          </a:prstGeom>
          <a:noFill/>
        </p:spPr>
      </p:pic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 smtClean="0">
                <a:latin typeface="+mj-lt"/>
              </a:rPr>
              <a:t>© Copyright Reserved New Zealand Bridge Inc. 2016                                                                                                                          Prepared by Amanda Smith</a:t>
            </a:r>
            <a:endParaRPr lang="en-NZ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14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THIRD HAND PLAY</a:t>
            </a:r>
            <a:r>
              <a:rPr lang="en-NZ" sz="2400" b="1" dirty="0" smtClean="0"/>
              <a:t> – if partner leads a low card, play high 						when dum</a:t>
            </a:r>
            <a:r>
              <a:rPr lang="en-NZ" sz="2400" dirty="0" smtClean="0"/>
              <a:t>my has no honours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132856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276872"/>
            <a:ext cx="1416677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997547"/>
            <a:ext cx="1538344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71" y="2348880"/>
            <a:ext cx="510208" cy="1005840"/>
          </a:xfrm>
          <a:prstGeom prst="rect">
            <a:avLst/>
          </a:prstGeom>
        </p:spPr>
      </p:pic>
      <p:pic>
        <p:nvPicPr>
          <p:cNvPr id="12" name="Picture 11" descr="1.b.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1783" y="3789039"/>
            <a:ext cx="1465652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1560" y="2276872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Partner has shown an honour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92205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You have to play your highest card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It will not be wasted as partner has an honour</a:t>
            </a:r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3275856" y="1412776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THIRD HAND PLAY</a:t>
            </a:r>
            <a:r>
              <a:rPr lang="en-NZ" sz="2400" b="1" dirty="0" smtClean="0"/>
              <a:t> – </a:t>
            </a:r>
            <a:r>
              <a:rPr lang="en-NZ" sz="2400" b="1" dirty="0" err="1" smtClean="0"/>
              <a:t>play</a:t>
            </a:r>
            <a:r>
              <a:rPr lang="en-NZ" sz="2400" b="1" dirty="0" smtClean="0"/>
              <a:t> the lowest of touching honours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132856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528" y="2276872"/>
            <a:ext cx="1319348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7405" y="997547"/>
            <a:ext cx="1486893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461" y="2348880"/>
            <a:ext cx="452628" cy="1005840"/>
          </a:xfrm>
          <a:prstGeom prst="rect">
            <a:avLst/>
          </a:prstGeom>
        </p:spPr>
      </p:pic>
      <p:pic>
        <p:nvPicPr>
          <p:cNvPr id="12" name="Picture 11" descr="1.b.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7803" y="3789039"/>
            <a:ext cx="1413612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9552" y="2276872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954107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Partner can then work out what other honours you might have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052736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Play the lowest of touching honours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When declarer has to win with the Ace, partner can rightly assume you have the Queen and hopefully the King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If you play the King, partner will never know you have the Queen &amp; Jack</a:t>
            </a:r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4139952" y="1484784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THIRD HAND PLAY</a:t>
            </a:r>
            <a:r>
              <a:rPr lang="en-NZ" sz="2400" b="1" dirty="0" smtClean="0"/>
              <a:t> – if dummy has an honour and plays 							low, you must play high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132856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527" y="2322591"/>
            <a:ext cx="1451284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230" y="997547"/>
            <a:ext cx="1359243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461" y="2359233"/>
            <a:ext cx="462143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9552" y="2276872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Partner has promised an honour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213285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Partner has promised an honour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Play the Queen as it may win the trick</a:t>
            </a:r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3347865" y="1484784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>
            <a:off x="2195736" y="908720"/>
            <a:ext cx="504056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THIRD HAND PLAY</a:t>
            </a:r>
            <a:r>
              <a:rPr lang="en-NZ" sz="2400" b="1" dirty="0" smtClean="0"/>
              <a:t> – </a:t>
            </a:r>
            <a:r>
              <a:rPr lang="en-NZ" sz="2400" b="1" dirty="0" err="1" smtClean="0"/>
              <a:t>play</a:t>
            </a:r>
            <a:r>
              <a:rPr lang="en-NZ" sz="2400" b="1" dirty="0" smtClean="0"/>
              <a:t> a surrounding honour when you 			have another honour to cover dummy’s honours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348880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4787" y="2495168"/>
            <a:ext cx="1394764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230" y="1199024"/>
            <a:ext cx="1445011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626" y="2567176"/>
            <a:ext cx="459812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1560" y="2492896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Partner has promised an honour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687448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Play the Jack and allow declarer to win if they have the Queen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Your higher honour will then beat dummy’s King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Declarer won’t win a trick if partner has the Queen</a:t>
            </a:r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3707904" y="1700808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/>
          <p:cNvSpPr/>
          <p:nvPr/>
        </p:nvSpPr>
        <p:spPr>
          <a:xfrm>
            <a:off x="2267744" y="1124744"/>
            <a:ext cx="504056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THIRD HAND PLAY</a:t>
            </a:r>
            <a:r>
              <a:rPr lang="en-NZ" sz="2400" b="1" dirty="0" smtClean="0"/>
              <a:t> – if partner leads an honour, give an 				encouraging signal if you hav</a:t>
            </a:r>
            <a:r>
              <a:rPr lang="en-NZ" sz="2400" dirty="0" smtClean="0"/>
              <a:t>e an honour in the suit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475656" y="2348880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634014"/>
            <a:ext cx="1926682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199024"/>
            <a:ext cx="1302433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568483"/>
            <a:ext cx="459812" cy="100322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492896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Partner has promised a lower touching honour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68744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Play a low card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Partner now knows to continue playing the suit</a:t>
            </a:r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4427984" y="1844823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THIRD HAND PLAY</a:t>
            </a:r>
            <a:r>
              <a:rPr lang="en-NZ" sz="2400" b="1" dirty="0" smtClean="0"/>
              <a:t> – If partner leads an honour </a:t>
            </a:r>
            <a:r>
              <a:rPr lang="en-NZ" sz="2400" dirty="0" smtClean="0"/>
              <a:t>card give 						an encouraging signal if you have 						an honour in the suit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348880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4787" y="2521659"/>
            <a:ext cx="1472317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2519" y="1199024"/>
            <a:ext cx="1302433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542" y="2567176"/>
            <a:ext cx="455980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1560" y="2492896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Partner has promised a lower touching honour card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687448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Play a low card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Encourage partner to continue the suit as you have an honour missing</a:t>
            </a:r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4283968" y="1700808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THIRD HAND PLAY</a:t>
            </a:r>
            <a:r>
              <a:rPr lang="en-NZ" sz="2400" b="1" dirty="0" smtClean="0"/>
              <a:t> – If partner leads an </a:t>
            </a:r>
            <a:r>
              <a:rPr lang="en-NZ" sz="2400" dirty="0" smtClean="0"/>
              <a:t>Ace or King against 				a suit contract encourage with a doubleton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348880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495168"/>
            <a:ext cx="938462" cy="109728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2518" y="1240401"/>
            <a:ext cx="1419200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541" y="2646686"/>
            <a:ext cx="541606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1560" y="2492896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Partner has promised a lower touching honour card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68744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Play a low card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Encourage partner to continue the suit as you have a doubleton and might be able to get a ruff</a:t>
            </a:r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3923928" y="1700808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MORE DEFENSIVE TIPS</a:t>
            </a:r>
            <a:endParaRPr lang="en-NZ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Show partner how many cards you have in the suit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505123"/>
            <a:ext cx="7886700" cy="843757"/>
          </a:xfrm>
        </p:spPr>
        <p:txBody>
          <a:bodyPr>
            <a:normAutofit/>
          </a:bodyPr>
          <a:lstStyle/>
          <a:p>
            <a:r>
              <a:rPr lang="en-NZ" sz="4000" dirty="0" smtClean="0"/>
              <a:t>When returning partner’s lead</a:t>
            </a:r>
          </a:p>
          <a:p>
            <a:endParaRPr lang="en-NZ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2348880"/>
            <a:ext cx="3672408" cy="2062103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4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TOP CARD</a:t>
            </a:r>
          </a:p>
          <a:p>
            <a:pPr algn="ctr"/>
            <a:endParaRPr lang="en-NZ" sz="2800" b="1" dirty="0" smtClean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Shows 2 cards</a:t>
            </a:r>
          </a:p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remaining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2303001"/>
            <a:ext cx="3672408" cy="2062103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4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BOTTOM CARD</a:t>
            </a:r>
          </a:p>
          <a:p>
            <a:pPr algn="ctr"/>
            <a:endParaRPr lang="en-NZ" sz="2800" b="1" dirty="0" smtClean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Shows 3 cards</a:t>
            </a:r>
          </a:p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remaining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MORE DEFENSIVE TIPS </a:t>
            </a:r>
            <a:r>
              <a:rPr lang="en-NZ" sz="2400" b="1" dirty="0" smtClean="0"/>
              <a:t>– Returning partner’s lead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348880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6" y="2707289"/>
            <a:ext cx="1402510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2518" y="1252059"/>
            <a:ext cx="1419200" cy="982523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509" y="2646686"/>
            <a:ext cx="481669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1560" y="2492896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Show partner how many cards you have in the suit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687448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With two cards remaining, lead back the top card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Partner now knows you have no more than two cards left</a:t>
            </a:r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3923928" y="1916831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Multiply 11"/>
          <p:cNvSpPr/>
          <p:nvPr/>
        </p:nvSpPr>
        <p:spPr>
          <a:xfrm>
            <a:off x="3491880" y="2636912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>
            <a:off x="1763688" y="1124744"/>
            <a:ext cx="576064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>
            <a:off x="3491880" y="2492896"/>
            <a:ext cx="5676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Multiply 18"/>
          <p:cNvSpPr/>
          <p:nvPr/>
        </p:nvSpPr>
        <p:spPr>
          <a:xfrm>
            <a:off x="1835696" y="1196752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Multiply 19"/>
          <p:cNvSpPr/>
          <p:nvPr/>
        </p:nvSpPr>
        <p:spPr>
          <a:xfrm>
            <a:off x="755576" y="2636912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MORE DEFENSIVE TIPS </a:t>
            </a:r>
            <a:r>
              <a:rPr lang="en-NZ" sz="2400" b="1" dirty="0" smtClean="0"/>
              <a:t>– Returning partner’s lead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547664" y="2348880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567176"/>
            <a:ext cx="1852864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252059"/>
            <a:ext cx="1419199" cy="982523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647" y="2646686"/>
            <a:ext cx="469392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1560" y="2492896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Show partner how many cards you have in the suit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687448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With three cards remaining, lead back the lowest card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Partner now knows you have at least three cards left</a:t>
            </a:r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4283968" y="1772816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Multiply 11"/>
          <p:cNvSpPr/>
          <p:nvPr/>
        </p:nvSpPr>
        <p:spPr>
          <a:xfrm>
            <a:off x="2987824" y="2492896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>
            <a:off x="2987824" y="2492896"/>
            <a:ext cx="5676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/>
          <p:cNvSpPr/>
          <p:nvPr/>
        </p:nvSpPr>
        <p:spPr>
          <a:xfrm>
            <a:off x="1403648" y="1124744"/>
            <a:ext cx="5676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Multiply 18"/>
          <p:cNvSpPr/>
          <p:nvPr/>
        </p:nvSpPr>
        <p:spPr>
          <a:xfrm>
            <a:off x="1403648" y="1196752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Multiply 19"/>
          <p:cNvSpPr/>
          <p:nvPr/>
        </p:nvSpPr>
        <p:spPr>
          <a:xfrm>
            <a:off x="755576" y="2564904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3312368"/>
          </a:xfrm>
        </p:spPr>
        <p:txBody>
          <a:bodyPr>
            <a:normAutofit/>
          </a:bodyPr>
          <a:lstStyle/>
          <a:p>
            <a:pPr algn="ctr"/>
            <a:r>
              <a:rPr lang="en-NZ" sz="4900" b="1" dirty="0" smtClean="0"/>
              <a:t>Lesson </a:t>
            </a:r>
            <a:r>
              <a:rPr lang="en-NZ" sz="4900" dirty="0" smtClean="0"/>
              <a:t>Eight</a:t>
            </a:r>
            <a:r>
              <a:rPr lang="en-NZ" sz="4400" b="1" dirty="0" smtClean="0"/>
              <a:t/>
            </a:r>
            <a:br>
              <a:rPr lang="en-NZ" sz="4400" b="1" dirty="0" smtClean="0"/>
            </a:br>
            <a:r>
              <a:rPr lang="en-NZ" sz="4400" b="1" dirty="0" smtClean="0"/>
              <a:t/>
            </a:r>
            <a:br>
              <a:rPr lang="en-NZ" sz="4400" b="1" dirty="0" smtClean="0"/>
            </a:br>
            <a:r>
              <a:rPr lang="en-NZ" sz="4400" dirty="0" smtClean="0"/>
              <a:t>2</a:t>
            </a:r>
            <a:r>
              <a:rPr lang="en-NZ" sz="4400" baseline="30000" dirty="0" smtClean="0"/>
              <a:t>nd</a:t>
            </a:r>
            <a:r>
              <a:rPr lang="en-NZ" sz="4400" dirty="0" smtClean="0"/>
              <a:t> and 3</a:t>
            </a:r>
            <a:r>
              <a:rPr lang="en-NZ" sz="4400" baseline="30000" dirty="0" smtClean="0"/>
              <a:t>rd</a:t>
            </a:r>
            <a:r>
              <a:rPr lang="en-NZ" sz="4400" dirty="0" smtClean="0"/>
              <a:t> Hand </a:t>
            </a:r>
            <a:r>
              <a:rPr lang="en-NZ" sz="4400" smtClean="0"/>
              <a:t>Defensive Play</a:t>
            </a:r>
            <a:br>
              <a:rPr lang="en-NZ" sz="4400" smtClean="0"/>
            </a:b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268760"/>
            <a:ext cx="2085975" cy="219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MORE DEFENSIVE TIPS</a:t>
            </a:r>
            <a:endParaRPr lang="en-NZ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Don’t take your winner immediately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505123"/>
            <a:ext cx="7886700" cy="3364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4000" b="1" dirty="0" smtClean="0"/>
              <a:t>HOLD UP PLAY</a:t>
            </a:r>
          </a:p>
          <a:p>
            <a:pPr>
              <a:lnSpc>
                <a:spcPct val="150000"/>
              </a:lnSpc>
            </a:pPr>
            <a:r>
              <a:rPr lang="en-NZ" sz="4000" dirty="0" smtClean="0"/>
              <a:t>Stop Declarer from getting to dummy’s tricks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MORE DEFENSIVE TIPS </a:t>
            </a:r>
            <a:r>
              <a:rPr lang="en-NZ" sz="2400" b="1" dirty="0" smtClean="0"/>
              <a:t>– Hold up Play (when declarer 						has no other entries to dummy)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348880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492896"/>
            <a:ext cx="1051560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196752"/>
            <a:ext cx="2492735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491" y="2492896"/>
            <a:ext cx="1459181" cy="1005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Stop declarer from running off a long suit in dummy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687448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Stop declarer from getting to the long club suit by holding up until the third round of clubs is played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Declarer cannot then take advantage of the winning club tricks</a:t>
            </a:r>
            <a:endParaRPr lang="en-NZ" dirty="0"/>
          </a:p>
        </p:txBody>
      </p:sp>
      <p:pic>
        <p:nvPicPr>
          <p:cNvPr id="17" name="Picture 16" descr="1.b.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3863320"/>
            <a:ext cx="1459179" cy="100584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619672" y="3717032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Down Arrow 29"/>
          <p:cNvSpPr/>
          <p:nvPr/>
        </p:nvSpPr>
        <p:spPr>
          <a:xfrm rot="10800000">
            <a:off x="1043608" y="3573016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Multiply 30"/>
          <p:cNvSpPr/>
          <p:nvPr/>
        </p:nvSpPr>
        <p:spPr>
          <a:xfrm>
            <a:off x="1115616" y="2492896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32" name="Oval 31"/>
          <p:cNvSpPr/>
          <p:nvPr/>
        </p:nvSpPr>
        <p:spPr>
          <a:xfrm>
            <a:off x="1043608" y="1124744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Multiply 32"/>
          <p:cNvSpPr/>
          <p:nvPr/>
        </p:nvSpPr>
        <p:spPr>
          <a:xfrm>
            <a:off x="1691680" y="3861048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34" name="Oval 33"/>
          <p:cNvSpPr/>
          <p:nvPr/>
        </p:nvSpPr>
        <p:spPr>
          <a:xfrm>
            <a:off x="1475656" y="1124744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Down Arrow 34"/>
          <p:cNvSpPr/>
          <p:nvPr/>
        </p:nvSpPr>
        <p:spPr>
          <a:xfrm rot="10800000">
            <a:off x="539552" y="3573016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Oval 35"/>
          <p:cNvSpPr/>
          <p:nvPr/>
        </p:nvSpPr>
        <p:spPr>
          <a:xfrm>
            <a:off x="2051720" y="3717032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Multiply 36"/>
          <p:cNvSpPr/>
          <p:nvPr/>
        </p:nvSpPr>
        <p:spPr>
          <a:xfrm>
            <a:off x="1115616" y="1196752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38" name="Multiply 37"/>
          <p:cNvSpPr/>
          <p:nvPr/>
        </p:nvSpPr>
        <p:spPr>
          <a:xfrm>
            <a:off x="611560" y="2492896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39" name="Multiply 38"/>
          <p:cNvSpPr/>
          <p:nvPr/>
        </p:nvSpPr>
        <p:spPr>
          <a:xfrm>
            <a:off x="2195736" y="3861048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40" name="Oval 39"/>
          <p:cNvSpPr/>
          <p:nvPr/>
        </p:nvSpPr>
        <p:spPr>
          <a:xfrm>
            <a:off x="1979712" y="1124744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Multiply 40"/>
          <p:cNvSpPr/>
          <p:nvPr/>
        </p:nvSpPr>
        <p:spPr>
          <a:xfrm>
            <a:off x="1619672" y="1268760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42" name="Down Arrow 41"/>
          <p:cNvSpPr/>
          <p:nvPr/>
        </p:nvSpPr>
        <p:spPr>
          <a:xfrm rot="10800000">
            <a:off x="107505" y="3573016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Multiply 23"/>
          <p:cNvSpPr/>
          <p:nvPr/>
        </p:nvSpPr>
        <p:spPr>
          <a:xfrm>
            <a:off x="3995936" y="2492896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25" name="Multiply 24"/>
          <p:cNvSpPr/>
          <p:nvPr/>
        </p:nvSpPr>
        <p:spPr>
          <a:xfrm>
            <a:off x="3419872" y="2492896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3645024"/>
            <a:ext cx="1043608" cy="143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MORE DEFENSIVE TIPS</a:t>
            </a:r>
            <a:endParaRPr lang="en-NZ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Keep communication with your partner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505123"/>
            <a:ext cx="7886700" cy="3364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3600" b="1" dirty="0" smtClean="0"/>
              <a:t>DUCKING IN A NO TRUMP CONTRACT</a:t>
            </a:r>
          </a:p>
          <a:p>
            <a:r>
              <a:rPr lang="en-NZ" sz="4000" dirty="0" smtClean="0"/>
              <a:t>It is often right to duck a trick to keep communication with partner</a:t>
            </a:r>
          </a:p>
          <a:p>
            <a:r>
              <a:rPr lang="en-NZ" sz="4000" dirty="0" smtClean="0"/>
              <a:t>Let declarer win their certain trick early</a:t>
            </a:r>
          </a:p>
          <a:p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MORE DEFENSIVE TIPS </a:t>
            </a:r>
            <a:r>
              <a:rPr lang="en-NZ" sz="2400" b="1" dirty="0" smtClean="0"/>
              <a:t>– Ducking in a </a:t>
            </a:r>
            <a:r>
              <a:rPr lang="en-NZ" sz="2400" b="1" dirty="0" err="1" smtClean="0"/>
              <a:t>notrump</a:t>
            </a:r>
            <a:r>
              <a:rPr lang="en-NZ" sz="2400" b="1" dirty="0" smtClean="0"/>
              <a:t> contract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835696" y="2132856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42592"/>
            <a:ext cx="1219200" cy="91440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992856" y="1218456"/>
            <a:ext cx="850900" cy="91440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7" y="2462024"/>
            <a:ext cx="1825282" cy="822960"/>
          </a:xfrm>
          <a:prstGeom prst="rect">
            <a:avLst/>
          </a:prstGeom>
        </p:spPr>
      </p:pic>
      <p:pic>
        <p:nvPicPr>
          <p:cNvPr id="12" name="Picture 11" descr="1.b.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7804" y="3501008"/>
            <a:ext cx="1351723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Keep communication open with your partner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052736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Lead the 2 to partner’s Ace and then when the suit is returned, duck by playing a small card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Later on you will have the communication from either hand to play the king and enjoy the two remaining winners</a:t>
            </a:r>
            <a:endParaRPr lang="en-NZ" dirty="0"/>
          </a:p>
        </p:txBody>
      </p:sp>
      <p:sp>
        <p:nvSpPr>
          <p:cNvPr id="17" name="Oval 16"/>
          <p:cNvSpPr/>
          <p:nvPr/>
        </p:nvSpPr>
        <p:spPr>
          <a:xfrm>
            <a:off x="1331640" y="2276872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Multiply 17"/>
          <p:cNvSpPr/>
          <p:nvPr/>
        </p:nvSpPr>
        <p:spPr>
          <a:xfrm>
            <a:off x="2339752" y="1124744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19" name="Oval 18"/>
          <p:cNvSpPr/>
          <p:nvPr/>
        </p:nvSpPr>
        <p:spPr>
          <a:xfrm>
            <a:off x="3059832" y="2276872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Multiply 19"/>
          <p:cNvSpPr/>
          <p:nvPr/>
        </p:nvSpPr>
        <p:spPr>
          <a:xfrm>
            <a:off x="1403648" y="2348880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21" name="Oval 20"/>
          <p:cNvSpPr/>
          <p:nvPr/>
        </p:nvSpPr>
        <p:spPr>
          <a:xfrm>
            <a:off x="3491880" y="2276872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Multiply 21"/>
          <p:cNvSpPr/>
          <p:nvPr/>
        </p:nvSpPr>
        <p:spPr>
          <a:xfrm>
            <a:off x="3203848" y="2348880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23" name="Multiply 22"/>
          <p:cNvSpPr/>
          <p:nvPr/>
        </p:nvSpPr>
        <p:spPr>
          <a:xfrm>
            <a:off x="2699792" y="3429000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26" name="Multiply 25"/>
          <p:cNvSpPr/>
          <p:nvPr/>
        </p:nvSpPr>
        <p:spPr>
          <a:xfrm>
            <a:off x="3563888" y="2348880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27" name="Multiply 26"/>
          <p:cNvSpPr/>
          <p:nvPr/>
        </p:nvSpPr>
        <p:spPr>
          <a:xfrm>
            <a:off x="1907704" y="1124744"/>
            <a:ext cx="504056" cy="93610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28" name="Oval 27"/>
          <p:cNvSpPr/>
          <p:nvPr/>
        </p:nvSpPr>
        <p:spPr>
          <a:xfrm>
            <a:off x="2123728" y="3356992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Down Arrow 28"/>
          <p:cNvSpPr/>
          <p:nvPr/>
        </p:nvSpPr>
        <p:spPr>
          <a:xfrm rot="10800000">
            <a:off x="971600" y="3356992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en-NZ" sz="7200" b="1" dirty="0" smtClean="0"/>
              <a:t>IMPROVERS’ LESSONS</a:t>
            </a:r>
            <a:endParaRPr lang="en-NZ" sz="66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63688" y="3933056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123 4567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email@address.co.nz</a:t>
            </a:r>
            <a:endParaRPr kumimoji="0" lang="en-NZ" sz="2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988840"/>
            <a:ext cx="8229600" cy="1224136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700F"/>
                </a:solidFill>
                <a:effectLst/>
                <a:uLnTx/>
                <a:uFillTx/>
                <a:ea typeface="+mj-ea"/>
                <a:cs typeface="+mj-cs"/>
              </a:rPr>
              <a:t>Please contact me if you have any questions</a:t>
            </a:r>
            <a:endParaRPr kumimoji="0" lang="en-NZ" sz="5400" b="1" i="0" u="none" strike="noStrike" kern="1200" cap="none" spc="0" normalizeH="0" baseline="0" noProof="0" dirty="0">
              <a:ln>
                <a:noFill/>
              </a:ln>
              <a:solidFill>
                <a:srgbClr val="2A700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Picture 5" descr="NZ Bridg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429" y="3501008"/>
            <a:ext cx="3868531" cy="108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SECOND HAND PLAY</a:t>
            </a:r>
            <a:r>
              <a:rPr lang="en-NZ" sz="2400" b="1" dirty="0" smtClean="0"/>
              <a:t> – </a:t>
            </a:r>
            <a:r>
              <a:rPr lang="en-NZ" sz="2400" b="1" dirty="0" err="1" smtClean="0"/>
              <a:t>play</a:t>
            </a:r>
            <a:r>
              <a:rPr lang="en-NZ" sz="2400" b="1" dirty="0" smtClean="0"/>
              <a:t> low when a low card is led            						towards an honour in dummy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132856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094071"/>
            <a:ext cx="1432978" cy="923168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81149"/>
            <a:ext cx="1379806" cy="997285"/>
          </a:xfrm>
          <a:prstGeom prst="rect">
            <a:avLst/>
          </a:prstGeom>
        </p:spPr>
      </p:pic>
      <p:pic>
        <p:nvPicPr>
          <p:cNvPr id="12" name="Picture 11" descr="1.b.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6274" y="3645024"/>
            <a:ext cx="502920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051720" y="3573016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097378"/>
            <a:ext cx="8208912" cy="70788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Hope that partner has the King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412776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Play a low card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You hope that partner has the King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If not, you should now win 2 tricks sitting </a:t>
            </a:r>
            <a:r>
              <a:rPr lang="en-NZ" sz="2400" smtClean="0"/>
              <a:t>over declarer’s </a:t>
            </a:r>
            <a:r>
              <a:rPr lang="en-NZ" sz="2400" dirty="0" smtClean="0"/>
              <a:t>King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1043608" y="3284984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SECOND HAND PLAY</a:t>
            </a:r>
            <a:r>
              <a:rPr lang="en-NZ" sz="2400" b="1" dirty="0" smtClean="0"/>
              <a:t> – cover an honour with an honour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132856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5481" y="2276872"/>
            <a:ext cx="1460535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052735"/>
            <a:ext cx="1432978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276872"/>
            <a:ext cx="1379806" cy="1005840"/>
          </a:xfrm>
          <a:prstGeom prst="rect">
            <a:avLst/>
          </a:prstGeom>
        </p:spPr>
      </p:pic>
      <p:pic>
        <p:nvPicPr>
          <p:cNvPr id="12" name="Picture 11" descr="1.b.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645024"/>
            <a:ext cx="1864157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547664" y="980728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4725144"/>
            <a:ext cx="8208912" cy="132343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You hope to set up a trick(s)</a:t>
            </a:r>
          </a:p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in partner’s hand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412776"/>
            <a:ext cx="35283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Cover the Queen with your King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It is likely that Declarer will have the Jack, but partner could have the 10.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If so, then on the 3</a:t>
            </a:r>
            <a:r>
              <a:rPr lang="en-NZ" sz="2400" baseline="30000" dirty="0" smtClean="0"/>
              <a:t>rd</a:t>
            </a:r>
            <a:r>
              <a:rPr lang="en-NZ" sz="2400" dirty="0" smtClean="0"/>
              <a:t> round, partner’s 10 will become the winning trick.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3131840" y="1484784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SECOND HAND PLAY</a:t>
            </a:r>
            <a:r>
              <a:rPr lang="en-NZ" sz="2400" b="1" dirty="0" smtClean="0"/>
              <a:t> – cover the second of two touching 						honours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132856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0327" y="2276872"/>
            <a:ext cx="1430842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082772"/>
            <a:ext cx="1432978" cy="945765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310658"/>
            <a:ext cx="1379806" cy="938268"/>
          </a:xfrm>
          <a:prstGeom prst="rect">
            <a:avLst/>
          </a:prstGeom>
        </p:spPr>
      </p:pic>
      <p:pic>
        <p:nvPicPr>
          <p:cNvPr id="12" name="Picture 11" descr="1.b.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671846"/>
            <a:ext cx="1864157" cy="95219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547664" y="980728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4725144"/>
            <a:ext cx="8208912" cy="132343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You hope to set up a trick(s)</a:t>
            </a:r>
          </a:p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</a:rPr>
              <a:t>in partner’s hand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41277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Do not cover the honour first time … wait for the second time the suit is played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If partner has the </a:t>
            </a:r>
            <a:r>
              <a:rPr lang="en-NZ" sz="2400" dirty="0" smtClean="0">
                <a:sym typeface="Symbol"/>
              </a:rPr>
              <a:t>9 you will win two tricks</a:t>
            </a:r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4067944" y="1484784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SECOND HAND PLAY</a:t>
            </a:r>
            <a:r>
              <a:rPr lang="en-NZ" sz="2400" b="1" dirty="0" smtClean="0"/>
              <a:t> – cover the second of two touching 						honours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132856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0327" y="2300529"/>
            <a:ext cx="1430842" cy="958525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9125" y="1082772"/>
            <a:ext cx="1398087" cy="945765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063" y="2310658"/>
            <a:ext cx="1334719" cy="938268"/>
          </a:xfrm>
          <a:prstGeom prst="rect">
            <a:avLst/>
          </a:prstGeom>
        </p:spPr>
      </p:pic>
      <p:pic>
        <p:nvPicPr>
          <p:cNvPr id="12" name="Picture 11" descr="1.b.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7280" y="3671846"/>
            <a:ext cx="1760908" cy="95219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547664" y="980728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4725144"/>
            <a:ext cx="8208912" cy="132343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Avoid declarer finessing your partner for the missing 10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412776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Do not cover the honour first time … wait for the second time the suit is played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Avoid declarer making an easy finesse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4067944" y="1484784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SECOND HAND PLAY</a:t>
            </a:r>
            <a:r>
              <a:rPr lang="en-NZ" sz="2400" b="1" dirty="0" smtClean="0"/>
              <a:t> – don’t cover if it will promote tricks 						for declarer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132856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300528"/>
            <a:ext cx="1410969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980728"/>
            <a:ext cx="1810512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209" y="2332726"/>
            <a:ext cx="1501471" cy="1005840"/>
          </a:xfrm>
          <a:prstGeom prst="rect">
            <a:avLst/>
          </a:prstGeom>
        </p:spPr>
      </p:pic>
      <p:pic>
        <p:nvPicPr>
          <p:cNvPr id="12" name="Picture 11" descr="1.b.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0469" y="3671845"/>
            <a:ext cx="1430842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403648" y="836712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954107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Hold up your Queen EVERY time hoping that declarer can’t get to dummy to cash the 4</a:t>
            </a:r>
            <a:r>
              <a:rPr lang="en-NZ" sz="2800" b="1" baseline="30000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th</a:t>
            </a:r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 spade trick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412776"/>
            <a:ext cx="35283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Do not cover any honour played from dummy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Play low on each occasion.  Declarer may score 3 tricks but you hope they will not be able to get back to dummy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4067944" y="1484784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SECOND HAND PLAY</a:t>
            </a:r>
            <a:r>
              <a:rPr lang="en-NZ" sz="2400" b="1" dirty="0" smtClean="0"/>
              <a:t> – don’t cover if you have greater 							length in the suit than dummy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979712" y="2132856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0579" y="2300528"/>
            <a:ext cx="977506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2979" y="980728"/>
            <a:ext cx="1486893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2348880"/>
            <a:ext cx="1968574" cy="1005840"/>
          </a:xfrm>
          <a:prstGeom prst="rect">
            <a:avLst/>
          </a:prstGeom>
        </p:spPr>
      </p:pic>
      <p:pic>
        <p:nvPicPr>
          <p:cNvPr id="12" name="Picture 11" descr="1.b.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3789039"/>
            <a:ext cx="1913891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619672" y="3645024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52322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Play low every time declarer plays the heart suit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92205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You hold 4 cards in the suit, dummy has only 3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You must eventually win a trick as long as you don’t cover declarer’s </a:t>
            </a:r>
            <a:r>
              <a:rPr lang="en-NZ" sz="2400" dirty="0" smtClean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2400" dirty="0" smtClean="0">
                <a:sym typeface="Symbol"/>
              </a:rPr>
              <a:t>J</a:t>
            </a:r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1331640" y="1484784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325563"/>
          </a:xfrm>
        </p:spPr>
        <p:txBody>
          <a:bodyPr>
            <a:normAutofit/>
          </a:bodyPr>
          <a:lstStyle/>
          <a:p>
            <a:r>
              <a:rPr lang="en-NZ" sz="3600" b="1" dirty="0" smtClean="0"/>
              <a:t>SECOND HAND PLAY</a:t>
            </a:r>
            <a:r>
              <a:rPr lang="en-NZ" sz="2400" b="1" dirty="0" smtClean="0"/>
              <a:t> – don’t cover with the Queen of 							trumps</a:t>
            </a:r>
            <a:endParaRPr lang="en-NZ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63688" y="2132856"/>
            <a:ext cx="1368152" cy="1368152"/>
          </a:xfrm>
          <a:prstGeom prst="roundRect">
            <a:avLst/>
          </a:prstGeom>
          <a:solidFill>
            <a:srgbClr val="2A70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1.b.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7" y="2308950"/>
            <a:ext cx="1435000" cy="1005840"/>
          </a:xfrm>
          <a:prstGeom prst="rect">
            <a:avLst/>
          </a:prstGeom>
        </p:spPr>
      </p:pic>
      <p:pic>
        <p:nvPicPr>
          <p:cNvPr id="10" name="Picture 9" descr="1.b.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001712"/>
            <a:ext cx="1889349" cy="1005840"/>
          </a:xfrm>
          <a:prstGeom prst="rect">
            <a:avLst/>
          </a:prstGeom>
        </p:spPr>
      </p:pic>
      <p:pic>
        <p:nvPicPr>
          <p:cNvPr id="11" name="Picture 10" descr="1.b.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009" y="2332726"/>
            <a:ext cx="991870" cy="1005840"/>
          </a:xfrm>
          <a:prstGeom prst="rect">
            <a:avLst/>
          </a:prstGeom>
        </p:spPr>
      </p:pic>
      <p:pic>
        <p:nvPicPr>
          <p:cNvPr id="12" name="Picture 11" descr="1.b.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0467" y="3814405"/>
            <a:ext cx="1996888" cy="100584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835696" y="908720"/>
            <a:ext cx="720080" cy="1152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395536" y="5139189"/>
            <a:ext cx="8208912" cy="70788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n>
                  <a:solidFill>
                    <a:srgbClr val="2A700F"/>
                  </a:solidFill>
                </a:ln>
                <a:solidFill>
                  <a:srgbClr val="2A700F"/>
                </a:solidFill>
                <a:latin typeface="+mj-lt"/>
              </a:rPr>
              <a:t>Play low smoothly</a:t>
            </a:r>
            <a:endParaRPr lang="en-NZ" b="1" dirty="0">
              <a:ln>
                <a:solidFill>
                  <a:srgbClr val="2A700F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412776"/>
            <a:ext cx="35283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•"/>
            </a:pPr>
            <a:r>
              <a:rPr lang="en-NZ" sz="2400" dirty="0" smtClean="0"/>
              <a:t>Declarer is desperate to find the </a:t>
            </a:r>
            <a:r>
              <a:rPr lang="en-NZ" sz="2400" dirty="0" smtClean="0">
                <a:solidFill>
                  <a:srgbClr val="FF0000"/>
                </a:solidFill>
                <a:sym typeface="Symbol"/>
              </a:rPr>
              <a:t></a:t>
            </a:r>
            <a:r>
              <a:rPr lang="en-NZ" sz="2400" dirty="0" smtClean="0"/>
              <a:t>Q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Let them guess what to do</a:t>
            </a:r>
          </a:p>
          <a:p>
            <a:pPr>
              <a:buFont typeface="Calibri" pitchFamily="34" charset="0"/>
              <a:buChar char="•"/>
            </a:pPr>
            <a:r>
              <a:rPr lang="en-NZ" sz="2400" dirty="0" smtClean="0"/>
              <a:t>Play low smoothly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16" name="Down Arrow 15"/>
          <p:cNvSpPr/>
          <p:nvPr/>
        </p:nvSpPr>
        <p:spPr>
          <a:xfrm rot="10800000" flipV="1">
            <a:off x="4067944" y="1484784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9564</TotalTime>
  <Words>932</Words>
  <Application>Microsoft Office PowerPoint</Application>
  <PresentationFormat>‫הצגה על המסך (4:3)</PresentationFormat>
  <Paragraphs>112</Paragraphs>
  <Slides>24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Office Theme</vt:lpstr>
      <vt:lpstr>מצגת של PowerPoint</vt:lpstr>
      <vt:lpstr>Lesson Eight  2nd and 3rd Hand Defensive Play </vt:lpstr>
      <vt:lpstr>SECOND HAND PLAY – play low when a low card is led                  towards an honour in dummy</vt:lpstr>
      <vt:lpstr>SECOND HAND PLAY – cover an honour with an honour</vt:lpstr>
      <vt:lpstr>SECOND HAND PLAY – cover the second of two touching       honours</vt:lpstr>
      <vt:lpstr>SECOND HAND PLAY – cover the second of two touching       honours</vt:lpstr>
      <vt:lpstr>SECOND HAND PLAY – don’t cover if it will promote tricks       for declarer</vt:lpstr>
      <vt:lpstr>SECOND HAND PLAY – don’t cover if you have greater        length in the suit than dummy</vt:lpstr>
      <vt:lpstr>SECOND HAND PLAY – don’t cover with the Queen of        trumps</vt:lpstr>
      <vt:lpstr>THIRD HAND PLAY – if partner leads a low card, play high       when dummy has no honours</vt:lpstr>
      <vt:lpstr>THIRD HAND PLAY – play the lowest of touching honours</vt:lpstr>
      <vt:lpstr>THIRD HAND PLAY – if dummy has an honour and plays        low, you must play high</vt:lpstr>
      <vt:lpstr>THIRD HAND PLAY – play a surrounding honour when you    have another honour to cover dummy’s honours</vt:lpstr>
      <vt:lpstr>THIRD HAND PLAY – if partner leads an honour, give an     encouraging signal if you have an honour in the suit</vt:lpstr>
      <vt:lpstr>THIRD HAND PLAY – If partner leads an honour card give       an encouraging signal if you have       an honour in the suit</vt:lpstr>
      <vt:lpstr>THIRD HAND PLAY – If partner leads an Ace or King against     a suit contract encourage with a doubleton</vt:lpstr>
      <vt:lpstr>MORE DEFENSIVE TIPS</vt:lpstr>
      <vt:lpstr>MORE DEFENSIVE TIPS – Returning partner’s lead</vt:lpstr>
      <vt:lpstr>MORE DEFENSIVE TIPS – Returning partner’s lead</vt:lpstr>
      <vt:lpstr>MORE DEFENSIVE TIPS</vt:lpstr>
      <vt:lpstr>MORE DEFENSIVE TIPS – Hold up Play (when declarer       has no other entries to dummy)</vt:lpstr>
      <vt:lpstr>MORE DEFENSIVE TIPS</vt:lpstr>
      <vt:lpstr>MORE DEFENSIVE TIPS – Ducking in a notrump contract</vt:lpstr>
      <vt:lpstr>IMPROVERS’ LESSONS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Smith</dc:creator>
  <cp:lastModifiedBy>גבריאל</cp:lastModifiedBy>
  <cp:revision>308</cp:revision>
  <dcterms:created xsi:type="dcterms:W3CDTF">2013-02-20T01:53:33Z</dcterms:created>
  <dcterms:modified xsi:type="dcterms:W3CDTF">2016-07-26T10:04:38Z</dcterms:modified>
</cp:coreProperties>
</file>