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28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  <p:sldId id="274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</p:sldIdLst>
  <p:sldSz cx="9144000" cy="6858000" type="screen4x3"/>
  <p:notesSz cx="6854825" cy="97504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0000"/>
    <a:srgbClr val="663300"/>
    <a:srgbClr val="996633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70213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61475"/>
            <a:ext cx="2970213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261475"/>
            <a:ext cx="2970213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E04177DF-22F1-4D2D-B80B-9B074672F7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58 w 5740"/>
                <a:gd name="T1" fmla="*/ 1632 h 4316"/>
                <a:gd name="T2" fmla="*/ 0 w 5740"/>
                <a:gd name="T3" fmla="*/ 1632 h 4316"/>
                <a:gd name="T4" fmla="*/ 0 w 5740"/>
                <a:gd name="T5" fmla="*/ 0 h 4316"/>
                <a:gd name="T6" fmla="*/ 5758 w 5740"/>
                <a:gd name="T7" fmla="*/ 0 h 4316"/>
                <a:gd name="T8" fmla="*/ 5758 w 5740"/>
                <a:gd name="T9" fmla="*/ 1632 h 4316"/>
                <a:gd name="T10" fmla="*/ 5758 w 5740"/>
                <a:gd name="T11" fmla="*/ 1632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e-IL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0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0 w 382"/>
                  <a:gd name="T19" fmla="*/ 96 h 96"/>
                  <a:gd name="T20" fmla="*/ 264 w 382"/>
                  <a:gd name="T21" fmla="*/ 90 h 96"/>
                  <a:gd name="T22" fmla="*/ 312 w 382"/>
                  <a:gd name="T23" fmla="*/ 84 h 96"/>
                  <a:gd name="T24" fmla="*/ 353 w 382"/>
                  <a:gd name="T25" fmla="*/ 66 h 96"/>
                  <a:gd name="T26" fmla="*/ 383 w 382"/>
                  <a:gd name="T27" fmla="*/ 42 h 96"/>
                  <a:gd name="T28" fmla="*/ 377 w 382"/>
                  <a:gd name="T29" fmla="*/ 42 h 96"/>
                  <a:gd name="T30" fmla="*/ 347 w 382"/>
                  <a:gd name="T31" fmla="*/ 66 h 96"/>
                  <a:gd name="T32" fmla="*/ 306 w 382"/>
                  <a:gd name="T33" fmla="*/ 78 h 96"/>
                  <a:gd name="T34" fmla="*/ 264 w 382"/>
                  <a:gd name="T35" fmla="*/ 90 h 96"/>
                  <a:gd name="T36" fmla="*/ 210 w 382"/>
                  <a:gd name="T37" fmla="*/ 96 h 96"/>
                  <a:gd name="T38" fmla="*/ 210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0 w 185"/>
                  <a:gd name="T5" fmla="*/ 36 h 210"/>
                  <a:gd name="T6" fmla="*/ 156 w 185"/>
                  <a:gd name="T7" fmla="*/ 72 h 210"/>
                  <a:gd name="T8" fmla="*/ 162 w 185"/>
                  <a:gd name="T9" fmla="*/ 90 h 210"/>
                  <a:gd name="T10" fmla="*/ 168 w 185"/>
                  <a:gd name="T11" fmla="*/ 114 h 210"/>
                  <a:gd name="T12" fmla="*/ 162 w 185"/>
                  <a:gd name="T13" fmla="*/ 138 h 210"/>
                  <a:gd name="T14" fmla="*/ 150 w 185"/>
                  <a:gd name="T15" fmla="*/ 162 h 210"/>
                  <a:gd name="T16" fmla="*/ 120 w 185"/>
                  <a:gd name="T17" fmla="*/ 180 h 210"/>
                  <a:gd name="T18" fmla="*/ 90 w 185"/>
                  <a:gd name="T19" fmla="*/ 198 h 210"/>
                  <a:gd name="T20" fmla="*/ 97 w 185"/>
                  <a:gd name="T21" fmla="*/ 210 h 210"/>
                  <a:gd name="T22" fmla="*/ 132 w 185"/>
                  <a:gd name="T23" fmla="*/ 192 h 210"/>
                  <a:gd name="T24" fmla="*/ 162 w 185"/>
                  <a:gd name="T25" fmla="*/ 168 h 210"/>
                  <a:gd name="T26" fmla="*/ 180 w 185"/>
                  <a:gd name="T27" fmla="*/ 144 h 210"/>
                  <a:gd name="T28" fmla="*/ 186 w 185"/>
                  <a:gd name="T29" fmla="*/ 114 h 210"/>
                  <a:gd name="T30" fmla="*/ 180 w 185"/>
                  <a:gd name="T31" fmla="*/ 90 h 210"/>
                  <a:gd name="T32" fmla="*/ 174 w 185"/>
                  <a:gd name="T33" fmla="*/ 66 h 210"/>
                  <a:gd name="T34" fmla="*/ 156 w 185"/>
                  <a:gd name="T35" fmla="*/ 48 h 210"/>
                  <a:gd name="T36" fmla="*/ 132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e-IL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he-IL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he-IL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he-IL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he-IL"/>
                </a:p>
              </p:txBody>
            </p:sp>
          </p:grpSp>
        </p:grpSp>
      </p:grpSp>
      <p:sp>
        <p:nvSpPr>
          <p:cNvPr id="518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518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EA2775C-63E8-4E12-9291-7FFC3CBE38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DD3C8-D2B4-4755-A184-CC6315566D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DB0B86-1B28-4E64-9756-A2BAE37DD3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0F782-8E73-43D9-B440-181AC16099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6B1C8-E30A-43FD-9C3F-D026656D2E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F0992-C4C6-4808-A83F-2BA530284E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78E86-450A-4150-A670-09F029AC14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C433A-65F7-403E-AFB1-A4A8396F91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51E27-8D82-4205-805D-83C20AAE2C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F7073-9AEF-40A1-BF9B-80FABD7A11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511B0-BE64-476D-B053-3B96F4349D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GB">
              <a:latin typeface="Arial" charset="0"/>
            </a:endParaRP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58 w 5740"/>
                <a:gd name="T1" fmla="*/ 1632 h 4316"/>
                <a:gd name="T2" fmla="*/ 0 w 5740"/>
                <a:gd name="T3" fmla="*/ 1632 h 4316"/>
                <a:gd name="T4" fmla="*/ 0 w 5740"/>
                <a:gd name="T5" fmla="*/ 0 h 4316"/>
                <a:gd name="T6" fmla="*/ 5758 w 5740"/>
                <a:gd name="T7" fmla="*/ 0 h 4316"/>
                <a:gd name="T8" fmla="*/ 5758 w 5740"/>
                <a:gd name="T9" fmla="*/ 1632 h 4316"/>
                <a:gd name="T10" fmla="*/ 5758 w 5740"/>
                <a:gd name="T11" fmla="*/ 1632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4102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4103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4104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4105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4106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4108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4111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4112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4114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4115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4116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4117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4118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4119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4120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4121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4122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4123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4124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4125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1079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080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4128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4129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4130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1084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e-IL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133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4134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4135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4138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4139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1057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4141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4142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4143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4144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4145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4146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4147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4148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4149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38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0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0 w 382"/>
                  <a:gd name="T19" fmla="*/ 96 h 96"/>
                  <a:gd name="T20" fmla="*/ 264 w 382"/>
                  <a:gd name="T21" fmla="*/ 90 h 96"/>
                  <a:gd name="T22" fmla="*/ 312 w 382"/>
                  <a:gd name="T23" fmla="*/ 84 h 96"/>
                  <a:gd name="T24" fmla="*/ 353 w 382"/>
                  <a:gd name="T25" fmla="*/ 66 h 96"/>
                  <a:gd name="T26" fmla="*/ 383 w 382"/>
                  <a:gd name="T27" fmla="*/ 42 h 96"/>
                  <a:gd name="T28" fmla="*/ 377 w 382"/>
                  <a:gd name="T29" fmla="*/ 42 h 96"/>
                  <a:gd name="T30" fmla="*/ 347 w 382"/>
                  <a:gd name="T31" fmla="*/ 66 h 96"/>
                  <a:gd name="T32" fmla="*/ 306 w 382"/>
                  <a:gd name="T33" fmla="*/ 78 h 96"/>
                  <a:gd name="T34" fmla="*/ 264 w 382"/>
                  <a:gd name="T35" fmla="*/ 90 h 96"/>
                  <a:gd name="T36" fmla="*/ 210 w 382"/>
                  <a:gd name="T37" fmla="*/ 96 h 96"/>
                  <a:gd name="T38" fmla="*/ 210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039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040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041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042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043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0 w 185"/>
                  <a:gd name="T5" fmla="*/ 36 h 210"/>
                  <a:gd name="T6" fmla="*/ 156 w 185"/>
                  <a:gd name="T7" fmla="*/ 72 h 210"/>
                  <a:gd name="T8" fmla="*/ 162 w 185"/>
                  <a:gd name="T9" fmla="*/ 90 h 210"/>
                  <a:gd name="T10" fmla="*/ 168 w 185"/>
                  <a:gd name="T11" fmla="*/ 114 h 210"/>
                  <a:gd name="T12" fmla="*/ 162 w 185"/>
                  <a:gd name="T13" fmla="*/ 138 h 210"/>
                  <a:gd name="T14" fmla="*/ 150 w 185"/>
                  <a:gd name="T15" fmla="*/ 162 h 210"/>
                  <a:gd name="T16" fmla="*/ 120 w 185"/>
                  <a:gd name="T17" fmla="*/ 180 h 210"/>
                  <a:gd name="T18" fmla="*/ 90 w 185"/>
                  <a:gd name="T19" fmla="*/ 198 h 210"/>
                  <a:gd name="T20" fmla="*/ 97 w 185"/>
                  <a:gd name="T21" fmla="*/ 210 h 210"/>
                  <a:gd name="T22" fmla="*/ 132 w 185"/>
                  <a:gd name="T23" fmla="*/ 192 h 210"/>
                  <a:gd name="T24" fmla="*/ 162 w 185"/>
                  <a:gd name="T25" fmla="*/ 168 h 210"/>
                  <a:gd name="T26" fmla="*/ 180 w 185"/>
                  <a:gd name="T27" fmla="*/ 144 h 210"/>
                  <a:gd name="T28" fmla="*/ 186 w 185"/>
                  <a:gd name="T29" fmla="*/ 114 h 210"/>
                  <a:gd name="T30" fmla="*/ 180 w 185"/>
                  <a:gd name="T31" fmla="*/ 90 h 210"/>
                  <a:gd name="T32" fmla="*/ 174 w 185"/>
                  <a:gd name="T33" fmla="*/ 66 h 210"/>
                  <a:gd name="T34" fmla="*/ 156 w 185"/>
                  <a:gd name="T35" fmla="*/ 48 h 210"/>
                  <a:gd name="T36" fmla="*/ 132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044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e-IL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46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he-IL"/>
                </a:p>
              </p:txBody>
            </p:sp>
            <p:sp>
              <p:nvSpPr>
                <p:cNvPr id="1047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he-IL"/>
                </a:p>
              </p:txBody>
            </p:sp>
            <p:sp>
              <p:nvSpPr>
                <p:cNvPr id="1048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he-IL"/>
                </a:p>
              </p:txBody>
            </p:sp>
            <p:sp>
              <p:nvSpPr>
                <p:cNvPr id="1049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he-IL"/>
                </a:p>
              </p:txBody>
            </p:sp>
          </p:grpSp>
        </p:grpSp>
      </p:grpSp>
      <p:sp>
        <p:nvSpPr>
          <p:cNvPr id="416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16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65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66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6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E7AD4AF1-8257-4CAD-83FE-7B7F6F21A9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836613"/>
            <a:ext cx="7772400" cy="1470025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GB" smtClean="0">
                <a:solidFill>
                  <a:srgbClr val="006600"/>
                </a:solidFill>
              </a:rPr>
              <a:t>Bridge for Beginners</a:t>
            </a:r>
            <a:endParaRPr lang="en-US" smtClean="0">
              <a:solidFill>
                <a:srgbClr val="0066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2636838"/>
            <a:ext cx="7632700" cy="2663825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GB" sz="4000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en-GB" sz="4000" dirty="0" smtClean="0">
                <a:solidFill>
                  <a:srgbClr val="FF0000"/>
                </a:solidFill>
              </a:rPr>
              <a:t>Lesson 11</a:t>
            </a:r>
          </a:p>
          <a:p>
            <a:pPr eaLnBrk="1" hangingPunct="1">
              <a:defRPr/>
            </a:pPr>
            <a:r>
              <a:rPr lang="en-GB" sz="4000" dirty="0" smtClean="0">
                <a:solidFill>
                  <a:srgbClr val="FF0000"/>
                </a:solidFill>
              </a:rPr>
              <a:t>Pre-emptive Bidding</a:t>
            </a:r>
            <a:endParaRPr lang="en-US" sz="4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>
                <a:solidFill>
                  <a:srgbClr val="800080"/>
                </a:solidFill>
              </a:rPr>
              <a:t>Assessing what to Bid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327650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>
                <a:solidFill>
                  <a:srgbClr val="FF0000"/>
                </a:solidFill>
              </a:rPr>
              <a:t>We should pre-empt as high as is safe</a:t>
            </a:r>
          </a:p>
          <a:p>
            <a:pPr eaLnBrk="1" hangingPunct="1">
              <a:defRPr/>
            </a:pPr>
            <a:r>
              <a:rPr lang="en-GB" smtClean="0">
                <a:solidFill>
                  <a:srgbClr val="800080"/>
                </a:solidFill>
              </a:rPr>
              <a:t>Subtract 2 from the long suit length</a:t>
            </a:r>
          </a:p>
          <a:p>
            <a:pPr eaLnBrk="1" hangingPunct="1">
              <a:defRPr/>
            </a:pPr>
            <a:r>
              <a:rPr lang="en-GB" smtClean="0">
                <a:solidFill>
                  <a:srgbClr val="800080"/>
                </a:solidFill>
              </a:rPr>
              <a:t>With 7 cards that gives 5</a:t>
            </a:r>
          </a:p>
          <a:p>
            <a:pPr eaLnBrk="1" hangingPunct="1">
              <a:defRPr/>
            </a:pPr>
            <a:r>
              <a:rPr lang="en-GB" smtClean="0">
                <a:solidFill>
                  <a:srgbClr val="800080"/>
                </a:solidFill>
              </a:rPr>
              <a:t>Add 1 for each A and K</a:t>
            </a:r>
          </a:p>
          <a:p>
            <a:pPr eaLnBrk="1" hangingPunct="1">
              <a:defRPr/>
            </a:pPr>
            <a:r>
              <a:rPr lang="en-GB" smtClean="0">
                <a:solidFill>
                  <a:srgbClr val="800080"/>
                </a:solidFill>
              </a:rPr>
              <a:t>Add 2 vul or 3 non-vul</a:t>
            </a:r>
          </a:p>
          <a:p>
            <a:pPr eaLnBrk="1" hangingPunct="1">
              <a:defRPr/>
            </a:pPr>
            <a:r>
              <a:rPr lang="en-GB" smtClean="0">
                <a:solidFill>
                  <a:srgbClr val="003300"/>
                </a:solidFill>
              </a:rPr>
              <a:t>If the result is 9 bid at the 3 level</a:t>
            </a:r>
          </a:p>
          <a:p>
            <a:pPr eaLnBrk="1" hangingPunct="1">
              <a:defRPr/>
            </a:pPr>
            <a:r>
              <a:rPr lang="en-GB" smtClean="0">
                <a:solidFill>
                  <a:srgbClr val="003300"/>
                </a:solidFill>
              </a:rPr>
              <a:t>If 10 bid at the 4 level</a:t>
            </a:r>
          </a:p>
          <a:p>
            <a:pPr eaLnBrk="1" hangingPunct="1">
              <a:defRPr/>
            </a:pPr>
            <a:r>
              <a:rPr lang="en-GB" smtClean="0">
                <a:solidFill>
                  <a:srgbClr val="003300"/>
                </a:solidFill>
              </a:rPr>
              <a:t>If 11 bid a major at the 4 level and a minor at the 5 level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GB" sz="3200" smtClean="0">
                <a:solidFill>
                  <a:srgbClr val="800080"/>
                </a:solidFill>
              </a:rPr>
              <a:t>Pre-emptive Bidding – Hand 1</a:t>
            </a: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468313" y="5661025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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Q</a:t>
            </a:r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469900" y="4438650"/>
            <a:ext cx="576263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 </a:t>
            </a:r>
          </a:p>
          <a:p>
            <a:pPr algn="ctr"/>
            <a:r>
              <a:rPr lang="en-GB" sz="2400" b="1">
                <a:solidFill>
                  <a:srgbClr val="FF0000"/>
                </a:solidFill>
                <a:sym typeface="Symbol" pitchFamily="18" charset="2"/>
              </a:rPr>
              <a:t>8</a:t>
            </a:r>
            <a:endParaRPr lang="en-US" sz="2400" b="1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468313" y="3070225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A</a:t>
            </a:r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1117600" y="3070225"/>
            <a:ext cx="576263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Q</a:t>
            </a:r>
          </a:p>
        </p:txBody>
      </p:sp>
      <p:sp>
        <p:nvSpPr>
          <p:cNvPr id="18440" name="AutoShape 8"/>
          <p:cNvSpPr>
            <a:spLocks noChangeArrowheads="1"/>
          </p:cNvSpPr>
          <p:nvPr/>
        </p:nvSpPr>
        <p:spPr bwMode="auto">
          <a:xfrm>
            <a:off x="1117600" y="5662613"/>
            <a:ext cx="576263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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7</a:t>
            </a:r>
          </a:p>
        </p:txBody>
      </p:sp>
      <p:sp>
        <p:nvSpPr>
          <p:cNvPr id="18441" name="AutoShape 9"/>
          <p:cNvSpPr>
            <a:spLocks noChangeArrowheads="1"/>
          </p:cNvSpPr>
          <p:nvPr/>
        </p:nvSpPr>
        <p:spPr bwMode="auto">
          <a:xfrm>
            <a:off x="1763713" y="3068638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8</a:t>
            </a:r>
          </a:p>
        </p:txBody>
      </p:sp>
      <p:sp>
        <p:nvSpPr>
          <p:cNvPr id="18442" name="AutoShape 10"/>
          <p:cNvSpPr>
            <a:spLocks noChangeArrowheads="1"/>
          </p:cNvSpPr>
          <p:nvPr/>
        </p:nvSpPr>
        <p:spPr bwMode="auto">
          <a:xfrm>
            <a:off x="2413000" y="3068638"/>
            <a:ext cx="576263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7</a:t>
            </a: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4211638" y="1268413"/>
            <a:ext cx="4826000" cy="453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We have 8 HCP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Rule of 20 = 18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We have 7 </a:t>
            </a:r>
            <a:r>
              <a:rPr lang="en-US" sz="320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</a:t>
            </a: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’s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So count 5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Add 1 for the Ace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Add 2 or 3 according to vulnerability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Vul = 8 – so PASS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Non-vul = 9 Bid 3</a:t>
            </a:r>
            <a:r>
              <a:rPr lang="en-US" sz="320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</a:t>
            </a:r>
            <a:endParaRPr lang="en-GB" sz="3200">
              <a:solidFill>
                <a:srgbClr val="FF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8444" name="AutoShape 12"/>
          <p:cNvSpPr>
            <a:spLocks noChangeArrowheads="1"/>
          </p:cNvSpPr>
          <p:nvPr/>
        </p:nvSpPr>
        <p:spPr bwMode="auto">
          <a:xfrm>
            <a:off x="3059113" y="3068638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6</a:t>
            </a:r>
          </a:p>
        </p:txBody>
      </p:sp>
      <p:sp>
        <p:nvSpPr>
          <p:cNvPr id="18445" name="AutoShape 13"/>
          <p:cNvSpPr>
            <a:spLocks noChangeArrowheads="1"/>
          </p:cNvSpPr>
          <p:nvPr/>
        </p:nvSpPr>
        <p:spPr bwMode="auto">
          <a:xfrm>
            <a:off x="466725" y="1773238"/>
            <a:ext cx="576263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 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6</a:t>
            </a:r>
          </a:p>
        </p:txBody>
      </p:sp>
      <p:sp>
        <p:nvSpPr>
          <p:cNvPr id="18446" name="AutoShape 14"/>
          <p:cNvSpPr>
            <a:spLocks noChangeArrowheads="1"/>
          </p:cNvSpPr>
          <p:nvPr/>
        </p:nvSpPr>
        <p:spPr bwMode="auto">
          <a:xfrm>
            <a:off x="1116013" y="1773238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 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5</a:t>
            </a:r>
          </a:p>
        </p:txBody>
      </p:sp>
      <p:sp>
        <p:nvSpPr>
          <p:cNvPr id="18447" name="AutoShape 15"/>
          <p:cNvSpPr>
            <a:spLocks noChangeArrowheads="1"/>
          </p:cNvSpPr>
          <p:nvPr/>
        </p:nvSpPr>
        <p:spPr bwMode="auto">
          <a:xfrm>
            <a:off x="1763713" y="1773238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 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4</a:t>
            </a:r>
          </a:p>
        </p:txBody>
      </p:sp>
      <p:sp>
        <p:nvSpPr>
          <p:cNvPr id="18448" name="AutoShape 16"/>
          <p:cNvSpPr>
            <a:spLocks noChangeArrowheads="1"/>
          </p:cNvSpPr>
          <p:nvPr/>
        </p:nvSpPr>
        <p:spPr bwMode="auto">
          <a:xfrm>
            <a:off x="2413000" y="4005263"/>
            <a:ext cx="576263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5</a:t>
            </a:r>
          </a:p>
        </p:txBody>
      </p:sp>
      <p:sp>
        <p:nvSpPr>
          <p:cNvPr id="18449" name="AutoShape 17"/>
          <p:cNvSpPr>
            <a:spLocks noChangeArrowheads="1"/>
          </p:cNvSpPr>
          <p:nvPr/>
        </p:nvSpPr>
        <p:spPr bwMode="auto">
          <a:xfrm>
            <a:off x="3059113" y="4005263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2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800" decel="1000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800" decel="1000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800" decel="100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800" decel="100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800" decel="100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800" decel="100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18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18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18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18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18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18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18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18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6" grpId="0" animBg="1"/>
      <p:bldP spid="18437" grpId="0" animBg="1"/>
      <p:bldP spid="18438" grpId="0" animBg="1"/>
      <p:bldP spid="18439" grpId="0" animBg="1"/>
      <p:bldP spid="18440" grpId="0" animBg="1"/>
      <p:bldP spid="18441" grpId="0" animBg="1"/>
      <p:bldP spid="18442" grpId="0" animBg="1"/>
      <p:bldP spid="18443" grpId="0" build="p"/>
      <p:bldP spid="18444" grpId="0" animBg="1"/>
      <p:bldP spid="18445" grpId="0" animBg="1"/>
      <p:bldP spid="18446" grpId="0" animBg="1"/>
      <p:bldP spid="18447" grpId="0" animBg="1"/>
      <p:bldP spid="18448" grpId="0" animBg="1"/>
      <p:bldP spid="1844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GB" sz="3200" smtClean="0">
                <a:solidFill>
                  <a:srgbClr val="800080"/>
                </a:solidFill>
              </a:rPr>
              <a:t>Pre-emptive Bidding – Hand 2</a:t>
            </a:r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468313" y="5661025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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Q</a:t>
            </a: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469900" y="4438650"/>
            <a:ext cx="576263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 </a:t>
            </a:r>
          </a:p>
          <a:p>
            <a:pPr algn="ctr"/>
            <a:r>
              <a:rPr lang="en-GB" sz="2400" b="1">
                <a:solidFill>
                  <a:srgbClr val="FF0000"/>
                </a:solidFill>
                <a:sym typeface="Symbol" pitchFamily="18" charset="2"/>
              </a:rPr>
              <a:t>8</a:t>
            </a:r>
            <a:endParaRPr lang="en-US" sz="2400" b="1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468313" y="3070225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A</a:t>
            </a:r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1117600" y="3070225"/>
            <a:ext cx="576263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Q</a:t>
            </a:r>
          </a:p>
        </p:txBody>
      </p:sp>
      <p:sp>
        <p:nvSpPr>
          <p:cNvPr id="19463" name="AutoShape 7"/>
          <p:cNvSpPr>
            <a:spLocks noChangeArrowheads="1"/>
          </p:cNvSpPr>
          <p:nvPr/>
        </p:nvSpPr>
        <p:spPr bwMode="auto">
          <a:xfrm>
            <a:off x="1117600" y="5662613"/>
            <a:ext cx="576263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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7</a:t>
            </a:r>
          </a:p>
        </p:txBody>
      </p:sp>
      <p:sp>
        <p:nvSpPr>
          <p:cNvPr id="19464" name="AutoShape 8"/>
          <p:cNvSpPr>
            <a:spLocks noChangeArrowheads="1"/>
          </p:cNvSpPr>
          <p:nvPr/>
        </p:nvSpPr>
        <p:spPr bwMode="auto">
          <a:xfrm>
            <a:off x="1763713" y="3068638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8</a:t>
            </a:r>
          </a:p>
        </p:txBody>
      </p:sp>
      <p:sp>
        <p:nvSpPr>
          <p:cNvPr id="19465" name="AutoShape 9"/>
          <p:cNvSpPr>
            <a:spLocks noChangeArrowheads="1"/>
          </p:cNvSpPr>
          <p:nvPr/>
        </p:nvSpPr>
        <p:spPr bwMode="auto">
          <a:xfrm>
            <a:off x="2413000" y="3068638"/>
            <a:ext cx="576263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7</a:t>
            </a: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4211638" y="1268413"/>
            <a:ext cx="4826000" cy="453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We have 8 HCP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Rule of 20 = 18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We have 8 </a:t>
            </a:r>
            <a:r>
              <a:rPr lang="en-US" sz="320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</a:t>
            </a: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’s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So count 6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Add 1 for the Ace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Add 2 or 3 according to vulnerability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Vul = 9 – so Bid 3</a:t>
            </a:r>
            <a:r>
              <a:rPr lang="en-US" sz="320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</a:t>
            </a:r>
            <a:endParaRPr lang="en-GB" sz="3200">
              <a:solidFill>
                <a:srgbClr val="00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Non-vul = 10 Bid 4</a:t>
            </a:r>
            <a:r>
              <a:rPr lang="en-US" sz="320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</a:t>
            </a:r>
            <a:endParaRPr lang="en-GB" sz="3200">
              <a:solidFill>
                <a:srgbClr val="FF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9467" name="AutoShape 11"/>
          <p:cNvSpPr>
            <a:spLocks noChangeArrowheads="1"/>
          </p:cNvSpPr>
          <p:nvPr/>
        </p:nvSpPr>
        <p:spPr bwMode="auto">
          <a:xfrm>
            <a:off x="3059113" y="3068638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6</a:t>
            </a:r>
          </a:p>
        </p:txBody>
      </p:sp>
      <p:sp>
        <p:nvSpPr>
          <p:cNvPr id="19468" name="AutoShape 12"/>
          <p:cNvSpPr>
            <a:spLocks noChangeArrowheads="1"/>
          </p:cNvSpPr>
          <p:nvPr/>
        </p:nvSpPr>
        <p:spPr bwMode="auto">
          <a:xfrm>
            <a:off x="466725" y="1773238"/>
            <a:ext cx="576263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 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6</a:t>
            </a:r>
          </a:p>
        </p:txBody>
      </p:sp>
      <p:sp>
        <p:nvSpPr>
          <p:cNvPr id="19469" name="AutoShape 13"/>
          <p:cNvSpPr>
            <a:spLocks noChangeArrowheads="1"/>
          </p:cNvSpPr>
          <p:nvPr/>
        </p:nvSpPr>
        <p:spPr bwMode="auto">
          <a:xfrm>
            <a:off x="1116013" y="1773238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 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5</a:t>
            </a:r>
          </a:p>
        </p:txBody>
      </p:sp>
      <p:sp>
        <p:nvSpPr>
          <p:cNvPr id="19471" name="AutoShape 15"/>
          <p:cNvSpPr>
            <a:spLocks noChangeArrowheads="1"/>
          </p:cNvSpPr>
          <p:nvPr/>
        </p:nvSpPr>
        <p:spPr bwMode="auto">
          <a:xfrm>
            <a:off x="1763713" y="4005263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5</a:t>
            </a:r>
          </a:p>
        </p:txBody>
      </p:sp>
      <p:sp>
        <p:nvSpPr>
          <p:cNvPr id="19472" name="AutoShape 16"/>
          <p:cNvSpPr>
            <a:spLocks noChangeArrowheads="1"/>
          </p:cNvSpPr>
          <p:nvPr/>
        </p:nvSpPr>
        <p:spPr bwMode="auto">
          <a:xfrm>
            <a:off x="3059113" y="4005263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2</a:t>
            </a:r>
          </a:p>
        </p:txBody>
      </p:sp>
      <p:sp>
        <p:nvSpPr>
          <p:cNvPr id="19473" name="AutoShape 17"/>
          <p:cNvSpPr>
            <a:spLocks noChangeArrowheads="1"/>
          </p:cNvSpPr>
          <p:nvPr/>
        </p:nvSpPr>
        <p:spPr bwMode="auto">
          <a:xfrm>
            <a:off x="2411413" y="4005263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4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800" decel="1000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800" decel="1000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800" decel="1000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800" decel="100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800" decel="100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800" decel="100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19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19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19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19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19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animBg="1"/>
      <p:bldP spid="19460" grpId="0" animBg="1"/>
      <p:bldP spid="19461" grpId="0" animBg="1"/>
      <p:bldP spid="19462" grpId="0" animBg="1"/>
      <p:bldP spid="19463" grpId="0" animBg="1"/>
      <p:bldP spid="19464" grpId="0" animBg="1"/>
      <p:bldP spid="19465" grpId="0" animBg="1"/>
      <p:bldP spid="19466" grpId="0" build="p"/>
      <p:bldP spid="19467" grpId="0" animBg="1"/>
      <p:bldP spid="19468" grpId="0" animBg="1"/>
      <p:bldP spid="19469" grpId="0" animBg="1"/>
      <p:bldP spid="19471" grpId="0" animBg="1"/>
      <p:bldP spid="19472" grpId="0" animBg="1"/>
      <p:bldP spid="1947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GB" sz="3200" smtClean="0">
                <a:solidFill>
                  <a:srgbClr val="800080"/>
                </a:solidFill>
              </a:rPr>
              <a:t>Pre-emptive Bidding – Hand 3</a:t>
            </a:r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468313" y="5661025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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Q</a:t>
            </a:r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469900" y="4438650"/>
            <a:ext cx="576263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 </a:t>
            </a:r>
          </a:p>
          <a:p>
            <a:pPr algn="ctr"/>
            <a:r>
              <a:rPr lang="en-GB" sz="2400" b="1">
                <a:solidFill>
                  <a:srgbClr val="FF0000"/>
                </a:solidFill>
                <a:sym typeface="Symbol" pitchFamily="18" charset="2"/>
              </a:rPr>
              <a:t>8</a:t>
            </a:r>
            <a:endParaRPr lang="en-US" sz="2400" b="1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468313" y="3070225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Q</a:t>
            </a:r>
          </a:p>
        </p:txBody>
      </p:sp>
      <p:sp>
        <p:nvSpPr>
          <p:cNvPr id="20487" name="AutoShape 7"/>
          <p:cNvSpPr>
            <a:spLocks noChangeArrowheads="1"/>
          </p:cNvSpPr>
          <p:nvPr/>
        </p:nvSpPr>
        <p:spPr bwMode="auto">
          <a:xfrm>
            <a:off x="1117600" y="5662613"/>
            <a:ext cx="576263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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7</a:t>
            </a:r>
          </a:p>
        </p:txBody>
      </p:sp>
      <p:sp>
        <p:nvSpPr>
          <p:cNvPr id="20488" name="AutoShape 8"/>
          <p:cNvSpPr>
            <a:spLocks noChangeArrowheads="1"/>
          </p:cNvSpPr>
          <p:nvPr/>
        </p:nvSpPr>
        <p:spPr bwMode="auto">
          <a:xfrm>
            <a:off x="1114425" y="3068638"/>
            <a:ext cx="576263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8</a:t>
            </a:r>
          </a:p>
        </p:txBody>
      </p:sp>
      <p:sp>
        <p:nvSpPr>
          <p:cNvPr id="20489" name="AutoShape 9"/>
          <p:cNvSpPr>
            <a:spLocks noChangeArrowheads="1"/>
          </p:cNvSpPr>
          <p:nvPr/>
        </p:nvSpPr>
        <p:spPr bwMode="auto">
          <a:xfrm>
            <a:off x="1763713" y="3068638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7</a:t>
            </a: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4211638" y="1268413"/>
            <a:ext cx="4826000" cy="453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We have 8 HCP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Rule of 20 = 18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We have 7 </a:t>
            </a:r>
            <a:r>
              <a:rPr lang="en-US" sz="320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</a:t>
            </a: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’s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So count 5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Add 1 for the </a:t>
            </a:r>
            <a:r>
              <a:rPr lang="en-US" sz="3200">
                <a:solidFill>
                  <a:srgbClr val="000000"/>
                </a:solidFill>
                <a:latin typeface="Arial" charset="0"/>
                <a:sym typeface="Symbol" pitchFamily="18" charset="2"/>
              </a:rPr>
              <a:t></a:t>
            </a: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Add 2 or 3 according to vulnerability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Vul = 8 – so Pass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Non-vul = 9 Bid 3</a:t>
            </a:r>
            <a:r>
              <a:rPr lang="en-US" sz="320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</a:t>
            </a:r>
            <a:endParaRPr lang="en-GB" sz="3200">
              <a:solidFill>
                <a:srgbClr val="FF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20491" name="AutoShape 11"/>
          <p:cNvSpPr>
            <a:spLocks noChangeArrowheads="1"/>
          </p:cNvSpPr>
          <p:nvPr/>
        </p:nvSpPr>
        <p:spPr bwMode="auto">
          <a:xfrm>
            <a:off x="2409825" y="3068638"/>
            <a:ext cx="576263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6</a:t>
            </a:r>
          </a:p>
        </p:txBody>
      </p:sp>
      <p:sp>
        <p:nvSpPr>
          <p:cNvPr id="20492" name="AutoShape 12"/>
          <p:cNvSpPr>
            <a:spLocks noChangeArrowheads="1"/>
          </p:cNvSpPr>
          <p:nvPr/>
        </p:nvSpPr>
        <p:spPr bwMode="auto">
          <a:xfrm>
            <a:off x="1114425" y="1773238"/>
            <a:ext cx="576263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 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6</a:t>
            </a:r>
          </a:p>
        </p:txBody>
      </p:sp>
      <p:sp>
        <p:nvSpPr>
          <p:cNvPr id="20493" name="AutoShape 13"/>
          <p:cNvSpPr>
            <a:spLocks noChangeArrowheads="1"/>
          </p:cNvSpPr>
          <p:nvPr/>
        </p:nvSpPr>
        <p:spPr bwMode="auto">
          <a:xfrm>
            <a:off x="1763713" y="1773238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 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5</a:t>
            </a:r>
          </a:p>
        </p:txBody>
      </p:sp>
      <p:sp>
        <p:nvSpPr>
          <p:cNvPr id="20494" name="AutoShape 14"/>
          <p:cNvSpPr>
            <a:spLocks noChangeArrowheads="1"/>
          </p:cNvSpPr>
          <p:nvPr/>
        </p:nvSpPr>
        <p:spPr bwMode="auto">
          <a:xfrm>
            <a:off x="3059113" y="3068638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5</a:t>
            </a:r>
          </a:p>
        </p:txBody>
      </p:sp>
      <p:sp>
        <p:nvSpPr>
          <p:cNvPr id="20495" name="AutoShape 15"/>
          <p:cNvSpPr>
            <a:spLocks noChangeArrowheads="1"/>
          </p:cNvSpPr>
          <p:nvPr/>
        </p:nvSpPr>
        <p:spPr bwMode="auto">
          <a:xfrm>
            <a:off x="3059113" y="4005263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2</a:t>
            </a:r>
          </a:p>
        </p:txBody>
      </p:sp>
      <p:sp>
        <p:nvSpPr>
          <p:cNvPr id="20496" name="AutoShape 16"/>
          <p:cNvSpPr>
            <a:spLocks noChangeArrowheads="1"/>
          </p:cNvSpPr>
          <p:nvPr/>
        </p:nvSpPr>
        <p:spPr bwMode="auto">
          <a:xfrm>
            <a:off x="2411413" y="4005263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4</a:t>
            </a:r>
          </a:p>
        </p:txBody>
      </p:sp>
      <p:sp>
        <p:nvSpPr>
          <p:cNvPr id="20497" name="AutoShape 17"/>
          <p:cNvSpPr>
            <a:spLocks noChangeArrowheads="1"/>
          </p:cNvSpPr>
          <p:nvPr/>
        </p:nvSpPr>
        <p:spPr bwMode="auto">
          <a:xfrm>
            <a:off x="468313" y="1773238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 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K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800" decel="1000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800" decel="100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800" decel="1000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800" decel="100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800" decel="100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800" decel="100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20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20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20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20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20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204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204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204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animBg="1"/>
      <p:bldP spid="20484" grpId="0" animBg="1"/>
      <p:bldP spid="20486" grpId="0" animBg="1"/>
      <p:bldP spid="20487" grpId="0" animBg="1"/>
      <p:bldP spid="20488" grpId="0" animBg="1"/>
      <p:bldP spid="20489" grpId="0" animBg="1"/>
      <p:bldP spid="20490" grpId="0" build="p"/>
      <p:bldP spid="20491" grpId="0" animBg="1"/>
      <p:bldP spid="20492" grpId="0" animBg="1"/>
      <p:bldP spid="20493" grpId="0" animBg="1"/>
      <p:bldP spid="20494" grpId="0" animBg="1"/>
      <p:bldP spid="20495" grpId="0" animBg="1"/>
      <p:bldP spid="20496" grpId="0" animBg="1"/>
      <p:bldP spid="2049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GB" sz="3200" smtClean="0">
                <a:solidFill>
                  <a:srgbClr val="800080"/>
                </a:solidFill>
              </a:rPr>
              <a:t>Pre-emptive Bidding – Hand 4</a:t>
            </a:r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468313" y="5661025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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Q</a:t>
            </a:r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468313" y="3070225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K</a:t>
            </a:r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1117600" y="5662613"/>
            <a:ext cx="576263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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7</a:t>
            </a:r>
          </a:p>
        </p:txBody>
      </p:sp>
      <p:sp>
        <p:nvSpPr>
          <p:cNvPr id="21511" name="AutoShape 7"/>
          <p:cNvSpPr>
            <a:spLocks noChangeArrowheads="1"/>
          </p:cNvSpPr>
          <p:nvPr/>
        </p:nvSpPr>
        <p:spPr bwMode="auto">
          <a:xfrm>
            <a:off x="1114425" y="3068638"/>
            <a:ext cx="576263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8</a:t>
            </a:r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>
            <a:off x="1763713" y="3068638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7</a:t>
            </a: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4211638" y="1268413"/>
            <a:ext cx="4826000" cy="453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We have 8 HCP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Rule of 20 = 19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We have 7 </a:t>
            </a:r>
            <a:r>
              <a:rPr lang="en-US" sz="320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</a:t>
            </a: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’s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And we have 4 </a:t>
            </a:r>
            <a:r>
              <a:rPr lang="en-US" sz="3200">
                <a:solidFill>
                  <a:srgbClr val="000000"/>
                </a:solidFill>
                <a:latin typeface="Arial" charset="0"/>
                <a:sym typeface="Symbol" pitchFamily="18" charset="2"/>
              </a:rPr>
              <a:t></a:t>
            </a:r>
            <a:r>
              <a:rPr lang="en-GB" sz="320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’s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So open 1</a:t>
            </a:r>
            <a:r>
              <a:rPr lang="en-US" sz="320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</a:t>
            </a:r>
            <a:endParaRPr lang="en-GB" sz="3200">
              <a:solidFill>
                <a:srgbClr val="00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We may find a better fit in </a:t>
            </a:r>
            <a:r>
              <a:rPr lang="en-US" sz="3200">
                <a:solidFill>
                  <a:srgbClr val="000000"/>
                </a:solidFill>
                <a:latin typeface="Arial" charset="0"/>
                <a:sym typeface="Symbol" pitchFamily="18" charset="2"/>
              </a:rPr>
              <a:t></a:t>
            </a:r>
            <a:r>
              <a:rPr lang="en-GB" sz="320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’s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But if opponents start bidding jump to 3</a:t>
            </a:r>
            <a:r>
              <a:rPr lang="en-US" sz="320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</a:t>
            </a:r>
            <a:endParaRPr lang="en-GB" sz="3200">
              <a:solidFill>
                <a:srgbClr val="FF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21514" name="AutoShape 10"/>
          <p:cNvSpPr>
            <a:spLocks noChangeArrowheads="1"/>
          </p:cNvSpPr>
          <p:nvPr/>
        </p:nvSpPr>
        <p:spPr bwMode="auto">
          <a:xfrm>
            <a:off x="2409825" y="3068638"/>
            <a:ext cx="576263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6</a:t>
            </a:r>
          </a:p>
        </p:txBody>
      </p:sp>
      <p:sp>
        <p:nvSpPr>
          <p:cNvPr id="21515" name="AutoShape 11"/>
          <p:cNvSpPr>
            <a:spLocks noChangeArrowheads="1"/>
          </p:cNvSpPr>
          <p:nvPr/>
        </p:nvSpPr>
        <p:spPr bwMode="auto">
          <a:xfrm>
            <a:off x="1762125" y="1773238"/>
            <a:ext cx="576263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 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6</a:t>
            </a:r>
          </a:p>
        </p:txBody>
      </p:sp>
      <p:sp>
        <p:nvSpPr>
          <p:cNvPr id="21516" name="AutoShape 12"/>
          <p:cNvSpPr>
            <a:spLocks noChangeArrowheads="1"/>
          </p:cNvSpPr>
          <p:nvPr/>
        </p:nvSpPr>
        <p:spPr bwMode="auto">
          <a:xfrm>
            <a:off x="2411413" y="1773238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 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5</a:t>
            </a:r>
          </a:p>
        </p:txBody>
      </p:sp>
      <p:sp>
        <p:nvSpPr>
          <p:cNvPr id="21517" name="AutoShape 13"/>
          <p:cNvSpPr>
            <a:spLocks noChangeArrowheads="1"/>
          </p:cNvSpPr>
          <p:nvPr/>
        </p:nvSpPr>
        <p:spPr bwMode="auto">
          <a:xfrm>
            <a:off x="3059113" y="3068638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5</a:t>
            </a:r>
          </a:p>
        </p:txBody>
      </p:sp>
      <p:sp>
        <p:nvSpPr>
          <p:cNvPr id="21518" name="AutoShape 14"/>
          <p:cNvSpPr>
            <a:spLocks noChangeArrowheads="1"/>
          </p:cNvSpPr>
          <p:nvPr/>
        </p:nvSpPr>
        <p:spPr bwMode="auto">
          <a:xfrm>
            <a:off x="3059113" y="4005263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2</a:t>
            </a:r>
          </a:p>
        </p:txBody>
      </p:sp>
      <p:sp>
        <p:nvSpPr>
          <p:cNvPr id="21519" name="AutoShape 15"/>
          <p:cNvSpPr>
            <a:spLocks noChangeArrowheads="1"/>
          </p:cNvSpPr>
          <p:nvPr/>
        </p:nvSpPr>
        <p:spPr bwMode="auto">
          <a:xfrm>
            <a:off x="2411413" y="4005263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4</a:t>
            </a:r>
          </a:p>
        </p:txBody>
      </p:sp>
      <p:sp>
        <p:nvSpPr>
          <p:cNvPr id="21520" name="AutoShape 16"/>
          <p:cNvSpPr>
            <a:spLocks noChangeArrowheads="1"/>
          </p:cNvSpPr>
          <p:nvPr/>
        </p:nvSpPr>
        <p:spPr bwMode="auto">
          <a:xfrm>
            <a:off x="468313" y="1773238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 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K</a:t>
            </a:r>
          </a:p>
        </p:txBody>
      </p:sp>
      <p:sp>
        <p:nvSpPr>
          <p:cNvPr id="21521" name="AutoShape 17"/>
          <p:cNvSpPr>
            <a:spLocks noChangeArrowheads="1"/>
          </p:cNvSpPr>
          <p:nvPr/>
        </p:nvSpPr>
        <p:spPr bwMode="auto">
          <a:xfrm>
            <a:off x="1116013" y="1773238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 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8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800" decel="1000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800" decel="1000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800" decel="1000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800" decel="100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800" decel="100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800" decel="100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21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215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215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215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215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215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215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animBg="1"/>
      <p:bldP spid="21509" grpId="0" animBg="1"/>
      <p:bldP spid="21510" grpId="0" animBg="1"/>
      <p:bldP spid="21511" grpId="0" animBg="1"/>
      <p:bldP spid="21512" grpId="0" animBg="1"/>
      <p:bldP spid="21513" grpId="0" build="p"/>
      <p:bldP spid="21514" grpId="0" animBg="1"/>
      <p:bldP spid="21515" grpId="0" animBg="1"/>
      <p:bldP spid="21516" grpId="0" animBg="1"/>
      <p:bldP spid="21517" grpId="0" animBg="1"/>
      <p:bldP spid="21518" grpId="0" animBg="1"/>
      <p:bldP spid="21519" grpId="0" animBg="1"/>
      <p:bldP spid="21520" grpId="0" animBg="1"/>
      <p:bldP spid="215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GB" sz="3200" smtClean="0">
                <a:solidFill>
                  <a:srgbClr val="800080"/>
                </a:solidFill>
              </a:rPr>
              <a:t>Pre-emptive Bidding – Hand 5</a:t>
            </a:r>
          </a:p>
        </p:txBody>
      </p:sp>
      <p:sp>
        <p:nvSpPr>
          <p:cNvPr id="22531" name="AutoShape 3"/>
          <p:cNvSpPr>
            <a:spLocks noChangeArrowheads="1"/>
          </p:cNvSpPr>
          <p:nvPr/>
        </p:nvSpPr>
        <p:spPr bwMode="auto">
          <a:xfrm>
            <a:off x="468313" y="5661025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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Q</a:t>
            </a:r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468313" y="3068638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Q</a:t>
            </a:r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1117600" y="5662613"/>
            <a:ext cx="576263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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7</a:t>
            </a:r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1762125" y="3068638"/>
            <a:ext cx="576263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8</a:t>
            </a:r>
          </a:p>
        </p:txBody>
      </p:sp>
      <p:sp>
        <p:nvSpPr>
          <p:cNvPr id="22535" name="AutoShape 7"/>
          <p:cNvSpPr>
            <a:spLocks noChangeArrowheads="1"/>
          </p:cNvSpPr>
          <p:nvPr/>
        </p:nvSpPr>
        <p:spPr bwMode="auto">
          <a:xfrm>
            <a:off x="2411413" y="3068638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7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4211638" y="1268413"/>
            <a:ext cx="4826000" cy="453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We have 4 HCP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Rule of 20 = 14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We have 7 </a:t>
            </a:r>
            <a:r>
              <a:rPr lang="en-US" sz="320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</a:t>
            </a: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’s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Count is 5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Pass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Too weak for a pre-empt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Although very temping at favourable vulnerability</a:t>
            </a:r>
          </a:p>
        </p:txBody>
      </p:sp>
      <p:sp>
        <p:nvSpPr>
          <p:cNvPr id="22537" name="AutoShape 9"/>
          <p:cNvSpPr>
            <a:spLocks noChangeArrowheads="1"/>
          </p:cNvSpPr>
          <p:nvPr/>
        </p:nvSpPr>
        <p:spPr bwMode="auto">
          <a:xfrm>
            <a:off x="3057525" y="3068638"/>
            <a:ext cx="576263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6</a:t>
            </a:r>
          </a:p>
        </p:txBody>
      </p:sp>
      <p:sp>
        <p:nvSpPr>
          <p:cNvPr id="22538" name="AutoShape 10"/>
          <p:cNvSpPr>
            <a:spLocks noChangeArrowheads="1"/>
          </p:cNvSpPr>
          <p:nvPr/>
        </p:nvSpPr>
        <p:spPr bwMode="auto">
          <a:xfrm>
            <a:off x="1762125" y="1773238"/>
            <a:ext cx="576263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 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4</a:t>
            </a:r>
          </a:p>
        </p:txBody>
      </p:sp>
      <p:sp>
        <p:nvSpPr>
          <p:cNvPr id="22541" name="AutoShape 13"/>
          <p:cNvSpPr>
            <a:spLocks noChangeArrowheads="1"/>
          </p:cNvSpPr>
          <p:nvPr/>
        </p:nvSpPr>
        <p:spPr bwMode="auto">
          <a:xfrm>
            <a:off x="3059113" y="4005263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2</a:t>
            </a:r>
          </a:p>
        </p:txBody>
      </p:sp>
      <p:sp>
        <p:nvSpPr>
          <p:cNvPr id="22542" name="AutoShape 14"/>
          <p:cNvSpPr>
            <a:spLocks noChangeArrowheads="1"/>
          </p:cNvSpPr>
          <p:nvPr/>
        </p:nvSpPr>
        <p:spPr bwMode="auto">
          <a:xfrm>
            <a:off x="2411413" y="4005263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4</a:t>
            </a:r>
          </a:p>
        </p:txBody>
      </p:sp>
      <p:sp>
        <p:nvSpPr>
          <p:cNvPr id="22543" name="AutoShape 15"/>
          <p:cNvSpPr>
            <a:spLocks noChangeArrowheads="1"/>
          </p:cNvSpPr>
          <p:nvPr/>
        </p:nvSpPr>
        <p:spPr bwMode="auto">
          <a:xfrm>
            <a:off x="468313" y="1773238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 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8</a:t>
            </a:r>
          </a:p>
        </p:txBody>
      </p:sp>
      <p:sp>
        <p:nvSpPr>
          <p:cNvPr id="22544" name="AutoShape 16"/>
          <p:cNvSpPr>
            <a:spLocks noChangeArrowheads="1"/>
          </p:cNvSpPr>
          <p:nvPr/>
        </p:nvSpPr>
        <p:spPr bwMode="auto">
          <a:xfrm>
            <a:off x="1116013" y="1773238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 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6</a:t>
            </a:r>
          </a:p>
        </p:txBody>
      </p:sp>
      <p:sp>
        <p:nvSpPr>
          <p:cNvPr id="22546" name="AutoShape 18"/>
          <p:cNvSpPr>
            <a:spLocks noChangeArrowheads="1"/>
          </p:cNvSpPr>
          <p:nvPr/>
        </p:nvSpPr>
        <p:spPr bwMode="auto">
          <a:xfrm>
            <a:off x="1116013" y="3068638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9</a:t>
            </a:r>
          </a:p>
        </p:txBody>
      </p:sp>
      <p:sp>
        <p:nvSpPr>
          <p:cNvPr id="22547" name="AutoShape 19"/>
          <p:cNvSpPr>
            <a:spLocks noChangeArrowheads="1"/>
          </p:cNvSpPr>
          <p:nvPr/>
        </p:nvSpPr>
        <p:spPr bwMode="auto">
          <a:xfrm>
            <a:off x="468313" y="4581525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 </a:t>
            </a:r>
          </a:p>
          <a:p>
            <a:pPr algn="ctr"/>
            <a:r>
              <a:rPr lang="en-GB" sz="2400" b="1">
                <a:solidFill>
                  <a:srgbClr val="FF0000"/>
                </a:solidFill>
                <a:sym typeface="Symbol" pitchFamily="18" charset="2"/>
              </a:rPr>
              <a:t>8</a:t>
            </a:r>
            <a:endParaRPr lang="en-US" sz="2400" b="1">
              <a:solidFill>
                <a:srgbClr val="FF0000"/>
              </a:solidFill>
              <a:sym typeface="Symbol" pitchFamily="18" charset="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800" decel="1000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800" decel="1000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800" decel="100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800" decel="1000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800" decel="100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800" decel="100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225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225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225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225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225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225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animBg="1"/>
      <p:bldP spid="22532" grpId="0" animBg="1"/>
      <p:bldP spid="22533" grpId="0" animBg="1"/>
      <p:bldP spid="22534" grpId="0" animBg="1"/>
      <p:bldP spid="22535" grpId="0" animBg="1"/>
      <p:bldP spid="22536" grpId="0" build="p"/>
      <p:bldP spid="22537" grpId="0" animBg="1"/>
      <p:bldP spid="22538" grpId="0" animBg="1"/>
      <p:bldP spid="22541" grpId="0" animBg="1"/>
      <p:bldP spid="22542" grpId="0" animBg="1"/>
      <p:bldP spid="22543" grpId="0" animBg="1"/>
      <p:bldP spid="22544" grpId="0" animBg="1"/>
      <p:bldP spid="22546" grpId="0" animBg="1"/>
      <p:bldP spid="2254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smtClean="0">
                <a:solidFill>
                  <a:srgbClr val="996633"/>
                </a:solidFill>
              </a:rPr>
              <a:t>Responding to Partner’s Pre-empt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>
                <a:solidFill>
                  <a:srgbClr val="003300"/>
                </a:solidFill>
              </a:rPr>
              <a:t>Remember that partner is weak</a:t>
            </a:r>
          </a:p>
          <a:p>
            <a:pPr eaLnBrk="1" hangingPunct="1">
              <a:defRPr/>
            </a:pPr>
            <a:r>
              <a:rPr lang="en-GB" smtClean="0">
                <a:solidFill>
                  <a:srgbClr val="003300"/>
                </a:solidFill>
              </a:rPr>
              <a:t>The bid is meant to get in opponents way</a:t>
            </a:r>
          </a:p>
          <a:p>
            <a:pPr eaLnBrk="1" hangingPunct="1">
              <a:defRPr/>
            </a:pPr>
            <a:r>
              <a:rPr lang="en-GB" smtClean="0">
                <a:solidFill>
                  <a:srgbClr val="003300"/>
                </a:solidFill>
              </a:rPr>
              <a:t>By taking up much of the bidding space</a:t>
            </a:r>
          </a:p>
          <a:p>
            <a:pPr eaLnBrk="1" hangingPunct="1">
              <a:defRPr/>
            </a:pPr>
            <a:r>
              <a:rPr lang="en-GB" smtClean="0">
                <a:solidFill>
                  <a:srgbClr val="003300"/>
                </a:solidFill>
              </a:rPr>
              <a:t>This often makes it difficult for us to find the right contract</a:t>
            </a:r>
          </a:p>
          <a:p>
            <a:pPr eaLnBrk="1" hangingPunct="1">
              <a:defRPr/>
            </a:pPr>
            <a:endParaRPr lang="en-GB" smtClean="0">
              <a:solidFill>
                <a:srgbClr val="0033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GB" sz="3200" smtClean="0">
                <a:solidFill>
                  <a:srgbClr val="800080"/>
                </a:solidFill>
              </a:rPr>
              <a:t>Responses to Pre-emptive Bidding – Hand 1</a:t>
            </a:r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468313" y="5661025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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K</a:t>
            </a:r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468313" y="3068638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A</a:t>
            </a:r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1117600" y="5662613"/>
            <a:ext cx="576263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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Q</a:t>
            </a:r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1762125" y="3068638"/>
            <a:ext cx="576263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8</a:t>
            </a:r>
          </a:p>
        </p:txBody>
      </p:sp>
      <p:sp>
        <p:nvSpPr>
          <p:cNvPr id="25607" name="AutoShape 7"/>
          <p:cNvSpPr>
            <a:spLocks noChangeArrowheads="1"/>
          </p:cNvSpPr>
          <p:nvPr/>
        </p:nvSpPr>
        <p:spPr bwMode="auto">
          <a:xfrm>
            <a:off x="2411413" y="3068638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7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3419475" y="1268413"/>
            <a:ext cx="5618163" cy="453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Partner has opened 3</a:t>
            </a:r>
            <a:r>
              <a:rPr lang="en-US" sz="320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</a:t>
            </a:r>
            <a:endParaRPr lang="en-GB" sz="320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We have 14 HCP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And honours in the other suits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3NT looks very inviting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How will you run partner’s </a:t>
            </a:r>
            <a:r>
              <a:rPr lang="en-US" sz="320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</a:t>
            </a:r>
            <a:r>
              <a:rPr lang="en-GB" sz="320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’s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With only 1 entry?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Sadly you must Pass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You need 2 of the pre-empt suit for a NT try</a:t>
            </a:r>
          </a:p>
        </p:txBody>
      </p:sp>
      <p:sp>
        <p:nvSpPr>
          <p:cNvPr id="25609" name="AutoShape 9"/>
          <p:cNvSpPr>
            <a:spLocks noChangeArrowheads="1"/>
          </p:cNvSpPr>
          <p:nvPr/>
        </p:nvSpPr>
        <p:spPr bwMode="auto">
          <a:xfrm>
            <a:off x="1762125" y="1773238"/>
            <a:ext cx="576263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 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5</a:t>
            </a:r>
          </a:p>
        </p:txBody>
      </p:sp>
      <p:sp>
        <p:nvSpPr>
          <p:cNvPr id="25610" name="AutoShape 10"/>
          <p:cNvSpPr>
            <a:spLocks noChangeArrowheads="1"/>
          </p:cNvSpPr>
          <p:nvPr/>
        </p:nvSpPr>
        <p:spPr bwMode="auto">
          <a:xfrm>
            <a:off x="468313" y="1773238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 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K</a:t>
            </a:r>
          </a:p>
        </p:txBody>
      </p:sp>
      <p:sp>
        <p:nvSpPr>
          <p:cNvPr id="25611" name="AutoShape 11"/>
          <p:cNvSpPr>
            <a:spLocks noChangeArrowheads="1"/>
          </p:cNvSpPr>
          <p:nvPr/>
        </p:nvSpPr>
        <p:spPr bwMode="auto">
          <a:xfrm>
            <a:off x="1116013" y="1773238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 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6</a:t>
            </a:r>
          </a:p>
        </p:txBody>
      </p:sp>
      <p:sp>
        <p:nvSpPr>
          <p:cNvPr id="25612" name="AutoShape 12"/>
          <p:cNvSpPr>
            <a:spLocks noChangeArrowheads="1"/>
          </p:cNvSpPr>
          <p:nvPr/>
        </p:nvSpPr>
        <p:spPr bwMode="auto">
          <a:xfrm>
            <a:off x="1116013" y="3068638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Q</a:t>
            </a:r>
          </a:p>
        </p:txBody>
      </p:sp>
      <p:sp>
        <p:nvSpPr>
          <p:cNvPr id="25613" name="AutoShape 13"/>
          <p:cNvSpPr>
            <a:spLocks noChangeArrowheads="1"/>
          </p:cNvSpPr>
          <p:nvPr/>
        </p:nvSpPr>
        <p:spPr bwMode="auto">
          <a:xfrm>
            <a:off x="468313" y="4437063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 </a:t>
            </a:r>
          </a:p>
          <a:p>
            <a:pPr algn="ctr"/>
            <a:r>
              <a:rPr lang="en-GB" sz="2400" b="1">
                <a:solidFill>
                  <a:srgbClr val="FF0000"/>
                </a:solidFill>
                <a:sym typeface="Symbol" pitchFamily="18" charset="2"/>
              </a:rPr>
              <a:t>8</a:t>
            </a:r>
            <a:endParaRPr lang="en-US" sz="2400" b="1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25614" name="AutoShape 14"/>
          <p:cNvSpPr>
            <a:spLocks noChangeArrowheads="1"/>
          </p:cNvSpPr>
          <p:nvPr/>
        </p:nvSpPr>
        <p:spPr bwMode="auto">
          <a:xfrm>
            <a:off x="2411413" y="1773238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 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4</a:t>
            </a:r>
          </a:p>
        </p:txBody>
      </p:sp>
      <p:sp>
        <p:nvSpPr>
          <p:cNvPr id="25615" name="AutoShape 15"/>
          <p:cNvSpPr>
            <a:spLocks noChangeArrowheads="1"/>
          </p:cNvSpPr>
          <p:nvPr/>
        </p:nvSpPr>
        <p:spPr bwMode="auto">
          <a:xfrm>
            <a:off x="1762125" y="5659438"/>
            <a:ext cx="576263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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5</a:t>
            </a:r>
          </a:p>
        </p:txBody>
      </p:sp>
      <p:sp>
        <p:nvSpPr>
          <p:cNvPr id="25616" name="AutoShape 16"/>
          <p:cNvSpPr>
            <a:spLocks noChangeArrowheads="1"/>
          </p:cNvSpPr>
          <p:nvPr/>
        </p:nvSpPr>
        <p:spPr bwMode="auto">
          <a:xfrm>
            <a:off x="2411413" y="5661025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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2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800" decel="1000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800" decel="1000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800" decel="100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800" decel="100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800" decel="100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800" decel="100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25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25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256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256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256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256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256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256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animBg="1"/>
      <p:bldP spid="25604" grpId="0" animBg="1"/>
      <p:bldP spid="25605" grpId="0" animBg="1"/>
      <p:bldP spid="25606" grpId="0" animBg="1"/>
      <p:bldP spid="25607" grpId="0" animBg="1"/>
      <p:bldP spid="25608" grpId="0" build="p"/>
      <p:bldP spid="25609" grpId="0" animBg="1"/>
      <p:bldP spid="25610" grpId="0" animBg="1"/>
      <p:bldP spid="25611" grpId="0" animBg="1"/>
      <p:bldP spid="25612" grpId="0" animBg="1"/>
      <p:bldP spid="25613" grpId="0" animBg="1"/>
      <p:bldP spid="25614" grpId="0" animBg="1"/>
      <p:bldP spid="25615" grpId="0" animBg="1"/>
      <p:bldP spid="256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GB" sz="3200" smtClean="0">
                <a:solidFill>
                  <a:srgbClr val="800080"/>
                </a:solidFill>
              </a:rPr>
              <a:t>Responses to Pre-emptive Bidding – Hand 2</a:t>
            </a:r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468313" y="5661025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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K</a:t>
            </a:r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468313" y="3068638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A</a:t>
            </a:r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1117600" y="5662613"/>
            <a:ext cx="576263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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Q</a:t>
            </a:r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1114425" y="3068638"/>
            <a:ext cx="576263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8</a:t>
            </a:r>
          </a:p>
        </p:txBody>
      </p:sp>
      <p:sp>
        <p:nvSpPr>
          <p:cNvPr id="24583" name="AutoShape 7"/>
          <p:cNvSpPr>
            <a:spLocks noChangeArrowheads="1"/>
          </p:cNvSpPr>
          <p:nvPr/>
        </p:nvSpPr>
        <p:spPr bwMode="auto">
          <a:xfrm>
            <a:off x="1763713" y="3068638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7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3419475" y="1268413"/>
            <a:ext cx="5618163" cy="453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Partner has opened 3</a:t>
            </a:r>
            <a:r>
              <a:rPr lang="en-US" sz="320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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 </a:t>
            </a:r>
            <a:endParaRPr lang="en-GB" sz="320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We have 16 HCP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And honours in the other suits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3NT looks very inviting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Now we have 2 entries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So bid 3NT hoping to run partners long minor</a:t>
            </a:r>
          </a:p>
        </p:txBody>
      </p:sp>
      <p:sp>
        <p:nvSpPr>
          <p:cNvPr id="24586" name="AutoShape 10"/>
          <p:cNvSpPr>
            <a:spLocks noChangeArrowheads="1"/>
          </p:cNvSpPr>
          <p:nvPr/>
        </p:nvSpPr>
        <p:spPr bwMode="auto">
          <a:xfrm>
            <a:off x="2409825" y="1773238"/>
            <a:ext cx="576263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 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5</a:t>
            </a:r>
          </a:p>
        </p:txBody>
      </p:sp>
      <p:sp>
        <p:nvSpPr>
          <p:cNvPr id="24589" name="AutoShape 13"/>
          <p:cNvSpPr>
            <a:spLocks noChangeArrowheads="1"/>
          </p:cNvSpPr>
          <p:nvPr/>
        </p:nvSpPr>
        <p:spPr bwMode="auto">
          <a:xfrm>
            <a:off x="1116013" y="1773238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 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K</a:t>
            </a:r>
          </a:p>
        </p:txBody>
      </p:sp>
      <p:sp>
        <p:nvSpPr>
          <p:cNvPr id="24590" name="AutoShape 14"/>
          <p:cNvSpPr>
            <a:spLocks noChangeArrowheads="1"/>
          </p:cNvSpPr>
          <p:nvPr/>
        </p:nvSpPr>
        <p:spPr bwMode="auto">
          <a:xfrm>
            <a:off x="1763713" y="1773238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 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6</a:t>
            </a:r>
          </a:p>
        </p:txBody>
      </p:sp>
      <p:sp>
        <p:nvSpPr>
          <p:cNvPr id="24592" name="AutoShape 16"/>
          <p:cNvSpPr>
            <a:spLocks noChangeArrowheads="1"/>
          </p:cNvSpPr>
          <p:nvPr/>
        </p:nvSpPr>
        <p:spPr bwMode="auto">
          <a:xfrm>
            <a:off x="468313" y="4437063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 </a:t>
            </a:r>
          </a:p>
          <a:p>
            <a:pPr algn="ctr"/>
            <a:r>
              <a:rPr lang="en-GB" sz="2400" b="1">
                <a:solidFill>
                  <a:srgbClr val="FF0000"/>
                </a:solidFill>
                <a:sym typeface="Symbol" pitchFamily="18" charset="2"/>
              </a:rPr>
              <a:t>T</a:t>
            </a:r>
            <a:endParaRPr lang="en-US" sz="2400" b="1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24593" name="AutoShape 17"/>
          <p:cNvSpPr>
            <a:spLocks noChangeArrowheads="1"/>
          </p:cNvSpPr>
          <p:nvPr/>
        </p:nvSpPr>
        <p:spPr bwMode="auto">
          <a:xfrm>
            <a:off x="468313" y="1773238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 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A</a:t>
            </a:r>
          </a:p>
        </p:txBody>
      </p:sp>
      <p:sp>
        <p:nvSpPr>
          <p:cNvPr id="24594" name="AutoShape 18"/>
          <p:cNvSpPr>
            <a:spLocks noChangeArrowheads="1"/>
          </p:cNvSpPr>
          <p:nvPr/>
        </p:nvSpPr>
        <p:spPr bwMode="auto">
          <a:xfrm>
            <a:off x="1762125" y="5659438"/>
            <a:ext cx="576263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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5</a:t>
            </a:r>
          </a:p>
        </p:txBody>
      </p:sp>
      <p:sp>
        <p:nvSpPr>
          <p:cNvPr id="24595" name="AutoShape 19"/>
          <p:cNvSpPr>
            <a:spLocks noChangeArrowheads="1"/>
          </p:cNvSpPr>
          <p:nvPr/>
        </p:nvSpPr>
        <p:spPr bwMode="auto">
          <a:xfrm>
            <a:off x="2411413" y="5661025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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2</a:t>
            </a:r>
          </a:p>
        </p:txBody>
      </p:sp>
      <p:sp>
        <p:nvSpPr>
          <p:cNvPr id="24596" name="AutoShape 20"/>
          <p:cNvSpPr>
            <a:spLocks noChangeArrowheads="1"/>
          </p:cNvSpPr>
          <p:nvPr/>
        </p:nvSpPr>
        <p:spPr bwMode="auto">
          <a:xfrm>
            <a:off x="1116013" y="4437063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 </a:t>
            </a:r>
          </a:p>
          <a:p>
            <a:pPr algn="ctr"/>
            <a:r>
              <a:rPr lang="en-GB" sz="2400" b="1">
                <a:solidFill>
                  <a:srgbClr val="FF0000"/>
                </a:solidFill>
                <a:sym typeface="Symbol" pitchFamily="18" charset="2"/>
              </a:rPr>
              <a:t>8</a:t>
            </a:r>
            <a:endParaRPr lang="en-US" sz="2400" b="1">
              <a:solidFill>
                <a:srgbClr val="FF0000"/>
              </a:solidFill>
              <a:sym typeface="Symbol" pitchFamily="18" charset="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800" decel="1000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800" decel="1000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800" decel="100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800" decel="100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800" decel="100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800" decel="100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245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245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245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animBg="1"/>
      <p:bldP spid="24580" grpId="0" animBg="1"/>
      <p:bldP spid="24581" grpId="0" animBg="1"/>
      <p:bldP spid="24582" grpId="0" animBg="1"/>
      <p:bldP spid="24583" grpId="0" animBg="1"/>
      <p:bldP spid="24584" grpId="0" build="p"/>
      <p:bldP spid="24586" grpId="0" animBg="1"/>
      <p:bldP spid="24589" grpId="0" animBg="1"/>
      <p:bldP spid="24590" grpId="0" animBg="1"/>
      <p:bldP spid="24592" grpId="0" animBg="1"/>
      <p:bldP spid="24593" grpId="0" animBg="1"/>
      <p:bldP spid="24594" grpId="0" animBg="1"/>
      <p:bldP spid="24595" grpId="0" animBg="1"/>
      <p:bldP spid="2459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GB" sz="3200" smtClean="0">
                <a:solidFill>
                  <a:srgbClr val="800080"/>
                </a:solidFill>
              </a:rPr>
              <a:t>Responses to Pre-emptive Bidding – Hand 3</a:t>
            </a:r>
          </a:p>
        </p:txBody>
      </p:sp>
      <p:sp>
        <p:nvSpPr>
          <p:cNvPr id="26627" name="AutoShape 3"/>
          <p:cNvSpPr>
            <a:spLocks noChangeArrowheads="1"/>
          </p:cNvSpPr>
          <p:nvPr/>
        </p:nvSpPr>
        <p:spPr bwMode="auto">
          <a:xfrm>
            <a:off x="468313" y="5661025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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T</a:t>
            </a:r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468313" y="3068638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K</a:t>
            </a:r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1117600" y="5662613"/>
            <a:ext cx="576263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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9</a:t>
            </a:r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1114425" y="3068638"/>
            <a:ext cx="576263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3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3419475" y="908050"/>
            <a:ext cx="5618163" cy="453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Partner has opened 3</a:t>
            </a:r>
            <a:r>
              <a:rPr lang="en-US" sz="320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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 </a:t>
            </a:r>
            <a:endParaRPr lang="en-GB" sz="320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We have 13 HCP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And 6 </a:t>
            </a:r>
            <a:r>
              <a:rPr lang="en-US" sz="3200">
                <a:solidFill>
                  <a:srgbClr val="000000"/>
                </a:solidFill>
                <a:latin typeface="Arial" charset="0"/>
                <a:sym typeface="Symbol" pitchFamily="18" charset="2"/>
              </a:rPr>
              <a:t></a:t>
            </a: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’s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3NT looks doubtful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Bid 3</a:t>
            </a:r>
            <a:r>
              <a:rPr lang="en-US" sz="3200">
                <a:solidFill>
                  <a:srgbClr val="000000"/>
                </a:solidFill>
                <a:latin typeface="Arial" charset="0"/>
                <a:sym typeface="Symbol" pitchFamily="18" charset="2"/>
              </a:rPr>
              <a:t></a:t>
            </a:r>
            <a:endParaRPr lang="en-GB" sz="3200">
              <a:solidFill>
                <a:srgbClr val="00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The new suit at the 3 level shows 6 of the suit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Partner supports the major with 2 cards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Re-bids the minor with fewer</a:t>
            </a:r>
          </a:p>
        </p:txBody>
      </p:sp>
      <p:sp>
        <p:nvSpPr>
          <p:cNvPr id="26633" name="AutoShape 9"/>
          <p:cNvSpPr>
            <a:spLocks noChangeArrowheads="1"/>
          </p:cNvSpPr>
          <p:nvPr/>
        </p:nvSpPr>
        <p:spPr bwMode="auto">
          <a:xfrm>
            <a:off x="2409825" y="1773238"/>
            <a:ext cx="576263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 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8</a:t>
            </a:r>
          </a:p>
        </p:txBody>
      </p:sp>
      <p:sp>
        <p:nvSpPr>
          <p:cNvPr id="26634" name="AutoShape 10"/>
          <p:cNvSpPr>
            <a:spLocks noChangeArrowheads="1"/>
          </p:cNvSpPr>
          <p:nvPr/>
        </p:nvSpPr>
        <p:spPr bwMode="auto">
          <a:xfrm>
            <a:off x="1116013" y="1773238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 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Q</a:t>
            </a:r>
          </a:p>
        </p:txBody>
      </p:sp>
      <p:sp>
        <p:nvSpPr>
          <p:cNvPr id="26635" name="AutoShape 11"/>
          <p:cNvSpPr>
            <a:spLocks noChangeArrowheads="1"/>
          </p:cNvSpPr>
          <p:nvPr/>
        </p:nvSpPr>
        <p:spPr bwMode="auto">
          <a:xfrm>
            <a:off x="1763713" y="1773238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 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J</a:t>
            </a:r>
          </a:p>
        </p:txBody>
      </p:sp>
      <p:sp>
        <p:nvSpPr>
          <p:cNvPr id="26636" name="AutoShape 12"/>
          <p:cNvSpPr>
            <a:spLocks noChangeArrowheads="1"/>
          </p:cNvSpPr>
          <p:nvPr/>
        </p:nvSpPr>
        <p:spPr bwMode="auto">
          <a:xfrm>
            <a:off x="468313" y="4437063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 </a:t>
            </a:r>
          </a:p>
          <a:p>
            <a:pPr algn="ctr"/>
            <a:r>
              <a:rPr lang="en-GB" sz="2400" b="1">
                <a:solidFill>
                  <a:srgbClr val="FF0000"/>
                </a:solidFill>
                <a:sym typeface="Symbol" pitchFamily="18" charset="2"/>
              </a:rPr>
              <a:t>K</a:t>
            </a:r>
            <a:endParaRPr lang="en-US" sz="2400" b="1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26637" name="AutoShape 13"/>
          <p:cNvSpPr>
            <a:spLocks noChangeArrowheads="1"/>
          </p:cNvSpPr>
          <p:nvPr/>
        </p:nvSpPr>
        <p:spPr bwMode="auto">
          <a:xfrm>
            <a:off x="468313" y="1773238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 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A</a:t>
            </a:r>
          </a:p>
        </p:txBody>
      </p:sp>
      <p:sp>
        <p:nvSpPr>
          <p:cNvPr id="26640" name="AutoShape 16"/>
          <p:cNvSpPr>
            <a:spLocks noChangeArrowheads="1"/>
          </p:cNvSpPr>
          <p:nvPr/>
        </p:nvSpPr>
        <p:spPr bwMode="auto">
          <a:xfrm>
            <a:off x="1116013" y="4437063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 </a:t>
            </a:r>
          </a:p>
          <a:p>
            <a:pPr algn="ctr"/>
            <a:r>
              <a:rPr lang="en-GB" sz="2400" b="1">
                <a:solidFill>
                  <a:srgbClr val="FF0000"/>
                </a:solidFill>
                <a:sym typeface="Symbol" pitchFamily="18" charset="2"/>
              </a:rPr>
              <a:t>6</a:t>
            </a:r>
            <a:endParaRPr lang="en-US" sz="2400" b="1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26641" name="AutoShape 17"/>
          <p:cNvSpPr>
            <a:spLocks noChangeArrowheads="1"/>
          </p:cNvSpPr>
          <p:nvPr/>
        </p:nvSpPr>
        <p:spPr bwMode="auto">
          <a:xfrm>
            <a:off x="2627313" y="2708275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 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3</a:t>
            </a:r>
          </a:p>
        </p:txBody>
      </p:sp>
      <p:sp>
        <p:nvSpPr>
          <p:cNvPr id="26642" name="AutoShape 18"/>
          <p:cNvSpPr>
            <a:spLocks noChangeArrowheads="1"/>
          </p:cNvSpPr>
          <p:nvPr/>
        </p:nvSpPr>
        <p:spPr bwMode="auto">
          <a:xfrm>
            <a:off x="1981200" y="2708275"/>
            <a:ext cx="576263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 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7</a:t>
            </a:r>
          </a:p>
        </p:txBody>
      </p:sp>
      <p:sp>
        <p:nvSpPr>
          <p:cNvPr id="26643" name="AutoShape 19"/>
          <p:cNvSpPr>
            <a:spLocks noChangeArrowheads="1"/>
          </p:cNvSpPr>
          <p:nvPr/>
        </p:nvSpPr>
        <p:spPr bwMode="auto">
          <a:xfrm>
            <a:off x="1763713" y="4437063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 </a:t>
            </a:r>
          </a:p>
          <a:p>
            <a:pPr algn="ctr"/>
            <a:r>
              <a:rPr lang="en-GB" sz="2400" b="1">
                <a:solidFill>
                  <a:srgbClr val="FF0000"/>
                </a:solidFill>
                <a:sym typeface="Symbol" pitchFamily="18" charset="2"/>
              </a:rPr>
              <a:t>4</a:t>
            </a:r>
            <a:endParaRPr lang="en-US" sz="2400" b="1">
              <a:solidFill>
                <a:srgbClr val="FF0000"/>
              </a:solidFill>
              <a:sym typeface="Symbol" pitchFamily="18" charset="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800" decel="1000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800" decel="1000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800" decel="100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800" decel="100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800" decel="100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800" decel="100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26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266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266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266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266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266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266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266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animBg="1"/>
      <p:bldP spid="26628" grpId="0" animBg="1"/>
      <p:bldP spid="26629" grpId="0" animBg="1"/>
      <p:bldP spid="26630" grpId="0" animBg="1"/>
      <p:bldP spid="26632" grpId="0" build="p"/>
      <p:bldP spid="26633" grpId="0" animBg="1"/>
      <p:bldP spid="26634" grpId="0" animBg="1"/>
      <p:bldP spid="26635" grpId="0" animBg="1"/>
      <p:bldP spid="26636" grpId="0" animBg="1"/>
      <p:bldP spid="26637" grpId="0" animBg="1"/>
      <p:bldP spid="26640" grpId="0" animBg="1"/>
      <p:bldP spid="26641" grpId="0" animBg="1"/>
      <p:bldP spid="26642" grpId="0" animBg="1"/>
      <p:bldP spid="2664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GB" sz="3600" smtClean="0">
                <a:solidFill>
                  <a:srgbClr val="003300"/>
                </a:solidFill>
              </a:rPr>
              <a:t>Homework – Question 1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647700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>
                <a:solidFill>
                  <a:srgbClr val="663300"/>
                </a:solidFill>
              </a:rPr>
              <a:t>Opponents open 1</a:t>
            </a:r>
            <a:r>
              <a:rPr lang="en-US" sz="2800" b="1" smtClean="0">
                <a:solidFill>
                  <a:srgbClr val="FF0000"/>
                </a:solidFill>
                <a:effectLst/>
                <a:sym typeface="Symbol" pitchFamily="18" charset="2"/>
              </a:rPr>
              <a:t></a:t>
            </a:r>
            <a:r>
              <a:rPr lang="en-GB" smtClean="0">
                <a:solidFill>
                  <a:srgbClr val="663300"/>
                </a:solidFill>
              </a:rPr>
              <a:t>. What do you bid?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23850" y="1412875"/>
            <a:ext cx="1800225" cy="190023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800" b="1">
                <a:solidFill>
                  <a:srgbClr val="000000"/>
                </a:solidFill>
                <a:sym typeface="Symbol" pitchFamily="18" charset="2"/>
              </a:rPr>
              <a:t></a:t>
            </a:r>
            <a:r>
              <a:rPr lang="en-GB" sz="2800" b="1">
                <a:solidFill>
                  <a:srgbClr val="000000"/>
                </a:solidFill>
              </a:rPr>
              <a:t> AJ765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800" b="1">
                <a:solidFill>
                  <a:srgbClr val="FF0000"/>
                </a:solidFill>
                <a:sym typeface="Symbol" pitchFamily="18" charset="2"/>
              </a:rPr>
              <a:t></a:t>
            </a:r>
            <a:r>
              <a:rPr lang="en-GB" sz="2800" b="1">
                <a:solidFill>
                  <a:srgbClr val="FF0000"/>
                </a:solidFill>
              </a:rPr>
              <a:t> A8765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800" b="1">
                <a:solidFill>
                  <a:srgbClr val="FF0000"/>
                </a:solidFill>
                <a:sym typeface="Symbol" pitchFamily="18" charset="2"/>
              </a:rPr>
              <a:t></a:t>
            </a:r>
            <a:r>
              <a:rPr lang="en-GB" sz="2800" b="1">
                <a:solidFill>
                  <a:srgbClr val="FF0000"/>
                </a:solidFill>
              </a:rPr>
              <a:t> 8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800" b="1">
                <a:solidFill>
                  <a:srgbClr val="000000"/>
                </a:solidFill>
                <a:sym typeface="Symbol" pitchFamily="18" charset="2"/>
              </a:rPr>
              <a:t></a:t>
            </a:r>
            <a:r>
              <a:rPr lang="en-GB" sz="2800" b="1">
                <a:solidFill>
                  <a:srgbClr val="000000"/>
                </a:solidFill>
              </a:rPr>
              <a:t> Q5</a:t>
            </a: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411413" y="1412875"/>
            <a:ext cx="1800225" cy="190023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800" b="1">
                <a:solidFill>
                  <a:srgbClr val="000000"/>
                </a:solidFill>
                <a:sym typeface="Symbol" pitchFamily="18" charset="2"/>
              </a:rPr>
              <a:t></a:t>
            </a:r>
            <a:r>
              <a:rPr lang="en-GB" sz="2800" b="1">
                <a:solidFill>
                  <a:srgbClr val="000000"/>
                </a:solidFill>
              </a:rPr>
              <a:t> T7632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800" b="1">
                <a:solidFill>
                  <a:srgbClr val="FF0000"/>
                </a:solidFill>
                <a:sym typeface="Symbol" pitchFamily="18" charset="2"/>
              </a:rPr>
              <a:t></a:t>
            </a:r>
            <a:r>
              <a:rPr lang="en-GB" sz="2800" b="1">
                <a:solidFill>
                  <a:srgbClr val="FF0000"/>
                </a:solidFill>
              </a:rPr>
              <a:t> K4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800" b="1">
                <a:solidFill>
                  <a:srgbClr val="FF0000"/>
                </a:solidFill>
                <a:sym typeface="Symbol" pitchFamily="18" charset="2"/>
              </a:rPr>
              <a:t></a:t>
            </a:r>
            <a:r>
              <a:rPr lang="en-GB" sz="2800" b="1">
                <a:solidFill>
                  <a:srgbClr val="FF0000"/>
                </a:solidFill>
              </a:rPr>
              <a:t> 87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800" b="1">
                <a:solidFill>
                  <a:srgbClr val="000000"/>
                </a:solidFill>
                <a:sym typeface="Symbol" pitchFamily="18" charset="2"/>
              </a:rPr>
              <a:t></a:t>
            </a:r>
            <a:r>
              <a:rPr lang="en-GB" sz="2800" b="1">
                <a:solidFill>
                  <a:srgbClr val="000000"/>
                </a:solidFill>
              </a:rPr>
              <a:t> QJT8</a:t>
            </a: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572000" y="1412875"/>
            <a:ext cx="1800225" cy="190023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800" b="1">
                <a:solidFill>
                  <a:srgbClr val="000000"/>
                </a:solidFill>
                <a:sym typeface="Symbol" pitchFamily="18" charset="2"/>
              </a:rPr>
              <a:t></a:t>
            </a:r>
            <a:r>
              <a:rPr lang="en-GB" sz="2800" b="1">
                <a:solidFill>
                  <a:srgbClr val="000000"/>
                </a:solidFill>
              </a:rPr>
              <a:t> AQ7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800" b="1">
                <a:solidFill>
                  <a:srgbClr val="FF0000"/>
                </a:solidFill>
                <a:sym typeface="Symbol" pitchFamily="18" charset="2"/>
              </a:rPr>
              <a:t></a:t>
            </a:r>
            <a:r>
              <a:rPr lang="en-GB" sz="2800" b="1">
                <a:solidFill>
                  <a:srgbClr val="FF0000"/>
                </a:solidFill>
              </a:rPr>
              <a:t> Q986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800" b="1">
                <a:solidFill>
                  <a:srgbClr val="FF0000"/>
                </a:solidFill>
                <a:sym typeface="Symbol" pitchFamily="18" charset="2"/>
              </a:rPr>
              <a:t></a:t>
            </a:r>
            <a:r>
              <a:rPr lang="en-GB" sz="2800" b="1">
                <a:solidFill>
                  <a:srgbClr val="FF0000"/>
                </a:solidFill>
              </a:rPr>
              <a:t> Q853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800" b="1">
                <a:solidFill>
                  <a:srgbClr val="000000"/>
                </a:solidFill>
                <a:sym typeface="Symbol" pitchFamily="18" charset="2"/>
              </a:rPr>
              <a:t></a:t>
            </a:r>
            <a:r>
              <a:rPr lang="en-GB" sz="2800" b="1">
                <a:solidFill>
                  <a:srgbClr val="000000"/>
                </a:solidFill>
              </a:rPr>
              <a:t> Q6</a:t>
            </a: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6877050" y="1412875"/>
            <a:ext cx="1943100" cy="190023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800" b="1">
                <a:solidFill>
                  <a:srgbClr val="000000"/>
                </a:solidFill>
                <a:sym typeface="Symbol" pitchFamily="18" charset="2"/>
              </a:rPr>
              <a:t></a:t>
            </a:r>
            <a:r>
              <a:rPr lang="en-GB" sz="2800" b="1">
                <a:solidFill>
                  <a:srgbClr val="000000"/>
                </a:solidFill>
              </a:rPr>
              <a:t> A76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800" b="1">
                <a:solidFill>
                  <a:srgbClr val="FF0000"/>
                </a:solidFill>
                <a:sym typeface="Symbol" pitchFamily="18" charset="2"/>
              </a:rPr>
              <a:t></a:t>
            </a:r>
            <a:r>
              <a:rPr lang="en-GB" sz="2800" b="1">
                <a:solidFill>
                  <a:srgbClr val="FF0000"/>
                </a:solidFill>
              </a:rPr>
              <a:t> K6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800" b="1">
                <a:solidFill>
                  <a:srgbClr val="FF0000"/>
                </a:solidFill>
                <a:sym typeface="Symbol" pitchFamily="18" charset="2"/>
              </a:rPr>
              <a:t></a:t>
            </a:r>
            <a:r>
              <a:rPr lang="en-GB" sz="2800" b="1">
                <a:solidFill>
                  <a:srgbClr val="FF0000"/>
                </a:solidFill>
              </a:rPr>
              <a:t> 76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800" b="1">
                <a:solidFill>
                  <a:srgbClr val="000000"/>
                </a:solidFill>
                <a:sym typeface="Symbol" pitchFamily="18" charset="2"/>
              </a:rPr>
              <a:t></a:t>
            </a:r>
            <a:r>
              <a:rPr lang="en-GB" sz="2800" b="1">
                <a:solidFill>
                  <a:srgbClr val="000000"/>
                </a:solidFill>
              </a:rPr>
              <a:t> QJT865</a:t>
            </a: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23850" y="4149725"/>
            <a:ext cx="1800225" cy="190023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800" b="1">
                <a:solidFill>
                  <a:srgbClr val="000000"/>
                </a:solidFill>
                <a:sym typeface="Symbol" pitchFamily="18" charset="2"/>
              </a:rPr>
              <a:t></a:t>
            </a:r>
            <a:r>
              <a:rPr lang="en-GB" sz="2800" b="1">
                <a:solidFill>
                  <a:srgbClr val="000000"/>
                </a:solidFill>
              </a:rPr>
              <a:t> AJ754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800" b="1">
                <a:solidFill>
                  <a:srgbClr val="FF0000"/>
                </a:solidFill>
                <a:sym typeface="Symbol" pitchFamily="18" charset="2"/>
              </a:rPr>
              <a:t></a:t>
            </a:r>
            <a:r>
              <a:rPr lang="en-GB" sz="2800" b="1">
                <a:solidFill>
                  <a:srgbClr val="FF0000"/>
                </a:solidFill>
              </a:rPr>
              <a:t> QT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800" b="1">
                <a:solidFill>
                  <a:srgbClr val="FF0000"/>
                </a:solidFill>
                <a:sym typeface="Symbol" pitchFamily="18" charset="2"/>
              </a:rPr>
              <a:t></a:t>
            </a:r>
            <a:r>
              <a:rPr lang="en-GB" sz="2800" b="1">
                <a:solidFill>
                  <a:srgbClr val="FF0000"/>
                </a:solidFill>
              </a:rPr>
              <a:t> 3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800" b="1">
                <a:solidFill>
                  <a:srgbClr val="000000"/>
                </a:solidFill>
                <a:sym typeface="Symbol" pitchFamily="18" charset="2"/>
              </a:rPr>
              <a:t></a:t>
            </a:r>
            <a:r>
              <a:rPr lang="en-GB" sz="2800" b="1">
                <a:solidFill>
                  <a:srgbClr val="000000"/>
                </a:solidFill>
              </a:rPr>
              <a:t> AJ653</a:t>
            </a: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411413" y="4149725"/>
            <a:ext cx="1800225" cy="190023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800" b="1">
                <a:solidFill>
                  <a:srgbClr val="000000"/>
                </a:solidFill>
                <a:sym typeface="Symbol" pitchFamily="18" charset="2"/>
              </a:rPr>
              <a:t></a:t>
            </a:r>
            <a:r>
              <a:rPr lang="en-GB" sz="2800" b="1">
                <a:solidFill>
                  <a:srgbClr val="000000"/>
                </a:solidFill>
              </a:rPr>
              <a:t> AKJ8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800" b="1">
                <a:solidFill>
                  <a:srgbClr val="FF0000"/>
                </a:solidFill>
                <a:sym typeface="Symbol" pitchFamily="18" charset="2"/>
              </a:rPr>
              <a:t></a:t>
            </a:r>
            <a:r>
              <a:rPr lang="en-GB" sz="2800" b="1">
                <a:solidFill>
                  <a:srgbClr val="FF0000"/>
                </a:solidFill>
              </a:rPr>
              <a:t> K5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800" b="1">
                <a:solidFill>
                  <a:srgbClr val="FF0000"/>
                </a:solidFill>
                <a:sym typeface="Symbol" pitchFamily="18" charset="2"/>
              </a:rPr>
              <a:t></a:t>
            </a:r>
            <a:r>
              <a:rPr lang="en-GB" sz="2800" b="1">
                <a:solidFill>
                  <a:srgbClr val="FF0000"/>
                </a:solidFill>
              </a:rPr>
              <a:t> J6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800" b="1">
                <a:solidFill>
                  <a:srgbClr val="000000"/>
                </a:solidFill>
                <a:sym typeface="Symbol" pitchFamily="18" charset="2"/>
              </a:rPr>
              <a:t></a:t>
            </a:r>
            <a:r>
              <a:rPr lang="en-GB" sz="2800" b="1">
                <a:solidFill>
                  <a:srgbClr val="000000"/>
                </a:solidFill>
              </a:rPr>
              <a:t> QJT86</a:t>
            </a: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4572000" y="4149725"/>
            <a:ext cx="1800225" cy="190023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800" b="1">
                <a:solidFill>
                  <a:srgbClr val="000000"/>
                </a:solidFill>
                <a:sym typeface="Symbol" pitchFamily="18" charset="2"/>
              </a:rPr>
              <a:t></a:t>
            </a:r>
            <a:r>
              <a:rPr lang="en-GB" sz="2800" b="1">
                <a:solidFill>
                  <a:srgbClr val="000000"/>
                </a:solidFill>
              </a:rPr>
              <a:t> AK75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800" b="1">
                <a:solidFill>
                  <a:srgbClr val="FF0000"/>
                </a:solidFill>
                <a:sym typeface="Symbol" pitchFamily="18" charset="2"/>
              </a:rPr>
              <a:t></a:t>
            </a:r>
            <a:r>
              <a:rPr lang="en-GB" sz="2800" b="1">
                <a:solidFill>
                  <a:srgbClr val="FF0000"/>
                </a:solidFill>
              </a:rPr>
              <a:t> K5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800" b="1">
                <a:solidFill>
                  <a:srgbClr val="FF0000"/>
                </a:solidFill>
                <a:sym typeface="Symbol" pitchFamily="18" charset="2"/>
              </a:rPr>
              <a:t></a:t>
            </a:r>
            <a:r>
              <a:rPr lang="en-GB" sz="2800" b="1">
                <a:solidFill>
                  <a:srgbClr val="FF0000"/>
                </a:solidFill>
              </a:rPr>
              <a:t> KQ8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800" b="1">
                <a:solidFill>
                  <a:srgbClr val="000000"/>
                </a:solidFill>
                <a:sym typeface="Symbol" pitchFamily="18" charset="2"/>
              </a:rPr>
              <a:t></a:t>
            </a:r>
            <a:r>
              <a:rPr lang="en-GB" sz="2800" b="1">
                <a:solidFill>
                  <a:srgbClr val="000000"/>
                </a:solidFill>
              </a:rPr>
              <a:t> Q743</a:t>
            </a: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6877050" y="4149725"/>
            <a:ext cx="1943100" cy="190023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800" b="1">
                <a:solidFill>
                  <a:srgbClr val="000000"/>
                </a:solidFill>
                <a:sym typeface="Symbol" pitchFamily="18" charset="2"/>
              </a:rPr>
              <a:t></a:t>
            </a:r>
            <a:r>
              <a:rPr lang="en-GB" sz="2800" b="1">
                <a:solidFill>
                  <a:srgbClr val="000000"/>
                </a:solidFill>
              </a:rPr>
              <a:t> AK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800" b="1">
                <a:solidFill>
                  <a:srgbClr val="FF0000"/>
                </a:solidFill>
                <a:sym typeface="Symbol" pitchFamily="18" charset="2"/>
              </a:rPr>
              <a:t></a:t>
            </a:r>
            <a:r>
              <a:rPr lang="en-GB" sz="2800" b="1">
                <a:solidFill>
                  <a:srgbClr val="FF0000"/>
                </a:solidFill>
              </a:rPr>
              <a:t> AKJT65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800" b="1">
                <a:solidFill>
                  <a:srgbClr val="FF0000"/>
                </a:solidFill>
                <a:sym typeface="Symbol" pitchFamily="18" charset="2"/>
              </a:rPr>
              <a:t></a:t>
            </a:r>
            <a:r>
              <a:rPr lang="en-GB" sz="2800" b="1">
                <a:solidFill>
                  <a:srgbClr val="FF0000"/>
                </a:solidFill>
              </a:rPr>
              <a:t> Q5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800" b="1">
                <a:solidFill>
                  <a:srgbClr val="000000"/>
                </a:solidFill>
                <a:sym typeface="Symbol" pitchFamily="18" charset="2"/>
              </a:rPr>
              <a:t></a:t>
            </a:r>
            <a:r>
              <a:rPr lang="en-GB" sz="2800" b="1">
                <a:solidFill>
                  <a:srgbClr val="000000"/>
                </a:solidFill>
              </a:rPr>
              <a:t> JT6</a:t>
            </a:r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323850" y="3500438"/>
            <a:ext cx="1584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323850" y="3284538"/>
            <a:ext cx="16557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</a:t>
            </a:r>
            <a:r>
              <a:rPr lang="en-US" sz="3200" b="1">
                <a:solidFill>
                  <a:srgbClr val="000000"/>
                </a:solidFill>
                <a:latin typeface="Arial" charset="0"/>
                <a:sym typeface="Symbol" pitchFamily="18" charset="2"/>
              </a:rPr>
              <a:t></a:t>
            </a:r>
            <a:endParaRPr lang="en-GB" sz="3200" b="1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2413000" y="3284538"/>
            <a:ext cx="16557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Pass</a:t>
            </a:r>
            <a:endParaRPr lang="en-GB" sz="3200" b="1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4429125" y="3284538"/>
            <a:ext cx="19431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 or 1NT</a:t>
            </a:r>
            <a:endParaRPr lang="en-GB" sz="3200" b="1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6877050" y="3284538"/>
            <a:ext cx="16557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3200" b="1">
                <a:solidFill>
                  <a:srgbClr val="000000"/>
                </a:solidFill>
                <a:latin typeface="Arial" charset="0"/>
                <a:sym typeface="Symbol" pitchFamily="18" charset="2"/>
              </a:rPr>
              <a:t></a:t>
            </a:r>
            <a:endParaRPr lang="en-GB" sz="3200" b="1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395288" y="6021388"/>
            <a:ext cx="16557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</a:t>
            </a:r>
            <a:r>
              <a:rPr lang="en-US" sz="3200" b="1">
                <a:solidFill>
                  <a:srgbClr val="000000"/>
                </a:solidFill>
                <a:latin typeface="Arial" charset="0"/>
                <a:sym typeface="Symbol" pitchFamily="18" charset="2"/>
              </a:rPr>
              <a:t></a:t>
            </a:r>
            <a:endParaRPr lang="en-GB" sz="3200" b="1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4643438" y="6021388"/>
            <a:ext cx="16557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1NT</a:t>
            </a:r>
            <a:endParaRPr lang="en-GB" sz="3200" b="1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2484438" y="6021388"/>
            <a:ext cx="16557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3200" b="1">
                <a:solidFill>
                  <a:srgbClr val="000000"/>
                </a:solidFill>
                <a:latin typeface="Arial" charset="0"/>
                <a:sym typeface="Symbol" pitchFamily="18" charset="2"/>
              </a:rPr>
              <a:t></a:t>
            </a:r>
            <a:endParaRPr lang="en-GB" sz="3200" b="1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6948488" y="6021388"/>
            <a:ext cx="16557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 </a:t>
            </a:r>
            <a:r>
              <a:rPr lang="en-US" sz="3200" b="1">
                <a:solidFill>
                  <a:srgbClr val="FF0000"/>
                </a:solidFill>
                <a:latin typeface="Arial" charset="0"/>
                <a:sym typeface="Symbol" pitchFamily="18" charset="2"/>
              </a:rPr>
              <a:t></a:t>
            </a:r>
            <a:endParaRPr lang="en-GB" sz="3200" b="1">
              <a:solidFill>
                <a:srgbClr val="FF0000"/>
              </a:solidFill>
              <a:latin typeface="Arial" charset="0"/>
              <a:sym typeface="Symbol" pitchFamily="18" charset="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  <p:bldP spid="8196" grpId="0" animBg="1"/>
      <p:bldP spid="8197" grpId="0" animBg="1"/>
      <p:bldP spid="8198" grpId="0" animBg="1"/>
      <p:bldP spid="8199" grpId="0" animBg="1"/>
      <p:bldP spid="8200" grpId="0" animBg="1"/>
      <p:bldP spid="8201" grpId="0" animBg="1"/>
      <p:bldP spid="8202" grpId="0" animBg="1"/>
      <p:bldP spid="8203" grpId="0" animBg="1"/>
      <p:bldP spid="8205" grpId="0"/>
      <p:bldP spid="8206" grpId="0"/>
      <p:bldP spid="8207" grpId="0"/>
      <p:bldP spid="8208" grpId="0"/>
      <p:bldP spid="8209" grpId="0"/>
      <p:bldP spid="8210" grpId="0"/>
      <p:bldP spid="8211" grpId="0"/>
      <p:bldP spid="82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GB" sz="3200" smtClean="0">
                <a:solidFill>
                  <a:srgbClr val="800080"/>
                </a:solidFill>
              </a:rPr>
              <a:t>Responses to Pre-emptive Bidding – Hand 4</a:t>
            </a:r>
          </a:p>
        </p:txBody>
      </p:sp>
      <p:sp>
        <p:nvSpPr>
          <p:cNvPr id="27651" name="AutoShape 3"/>
          <p:cNvSpPr>
            <a:spLocks noChangeArrowheads="1"/>
          </p:cNvSpPr>
          <p:nvPr/>
        </p:nvSpPr>
        <p:spPr bwMode="auto">
          <a:xfrm>
            <a:off x="969963" y="5588000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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7</a:t>
            </a:r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1619250" y="5589588"/>
            <a:ext cx="576263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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5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3419475" y="908050"/>
            <a:ext cx="5618163" cy="453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Partner has opened 3</a:t>
            </a:r>
            <a:r>
              <a:rPr lang="en-US" sz="320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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 </a:t>
            </a:r>
            <a:endParaRPr lang="en-GB" sz="320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We have 9 HCP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And 7 </a:t>
            </a:r>
            <a:r>
              <a:rPr lang="en-US" sz="3200">
                <a:solidFill>
                  <a:srgbClr val="000000"/>
                </a:solidFill>
                <a:latin typeface="Arial" charset="0"/>
                <a:sym typeface="Symbol" pitchFamily="18" charset="2"/>
              </a:rPr>
              <a:t></a:t>
            </a: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’s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Both weak hands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PASS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Never bid a pre-empt over partner’s pre-empt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You would be at the 4 level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But if opponents bid a major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Support partner’s </a:t>
            </a:r>
            <a:r>
              <a:rPr lang="en-US" sz="320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</a:t>
            </a:r>
            <a:r>
              <a:rPr lang="en-GB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’s</a:t>
            </a:r>
          </a:p>
        </p:txBody>
      </p:sp>
      <p:sp>
        <p:nvSpPr>
          <p:cNvPr id="27659" name="AutoShape 11"/>
          <p:cNvSpPr>
            <a:spLocks noChangeArrowheads="1"/>
          </p:cNvSpPr>
          <p:nvPr/>
        </p:nvSpPr>
        <p:spPr bwMode="auto">
          <a:xfrm>
            <a:off x="468313" y="3502025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 </a:t>
            </a:r>
          </a:p>
          <a:p>
            <a:pPr algn="ctr"/>
            <a:r>
              <a:rPr lang="en-GB" sz="2400" b="1">
                <a:solidFill>
                  <a:srgbClr val="FF0000"/>
                </a:solidFill>
                <a:sym typeface="Symbol" pitchFamily="18" charset="2"/>
              </a:rPr>
              <a:t>9</a:t>
            </a:r>
            <a:endParaRPr lang="en-US" sz="2400" b="1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27660" name="AutoShape 12"/>
          <p:cNvSpPr>
            <a:spLocks noChangeArrowheads="1"/>
          </p:cNvSpPr>
          <p:nvPr/>
        </p:nvSpPr>
        <p:spPr bwMode="auto">
          <a:xfrm>
            <a:off x="468313" y="1125538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 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A</a:t>
            </a:r>
          </a:p>
        </p:txBody>
      </p:sp>
      <p:sp>
        <p:nvSpPr>
          <p:cNvPr id="27663" name="AutoShape 15"/>
          <p:cNvSpPr>
            <a:spLocks noChangeArrowheads="1"/>
          </p:cNvSpPr>
          <p:nvPr/>
        </p:nvSpPr>
        <p:spPr bwMode="auto">
          <a:xfrm>
            <a:off x="1116013" y="1125538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 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7</a:t>
            </a:r>
          </a:p>
        </p:txBody>
      </p:sp>
      <p:sp>
        <p:nvSpPr>
          <p:cNvPr id="27665" name="AutoShape 17"/>
          <p:cNvSpPr>
            <a:spLocks noChangeArrowheads="1"/>
          </p:cNvSpPr>
          <p:nvPr/>
        </p:nvSpPr>
        <p:spPr bwMode="auto">
          <a:xfrm>
            <a:off x="1763713" y="1125538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 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6</a:t>
            </a:r>
          </a:p>
        </p:txBody>
      </p:sp>
      <p:sp>
        <p:nvSpPr>
          <p:cNvPr id="27666" name="AutoShape 18"/>
          <p:cNvSpPr>
            <a:spLocks noChangeArrowheads="1"/>
          </p:cNvSpPr>
          <p:nvPr/>
        </p:nvSpPr>
        <p:spPr bwMode="auto">
          <a:xfrm>
            <a:off x="469900" y="2276475"/>
            <a:ext cx="576263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8</a:t>
            </a:r>
          </a:p>
        </p:txBody>
      </p:sp>
      <p:sp>
        <p:nvSpPr>
          <p:cNvPr id="27667" name="AutoShape 19"/>
          <p:cNvSpPr>
            <a:spLocks noChangeArrowheads="1"/>
          </p:cNvSpPr>
          <p:nvPr/>
        </p:nvSpPr>
        <p:spPr bwMode="auto">
          <a:xfrm>
            <a:off x="1116013" y="2276475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3</a:t>
            </a:r>
          </a:p>
        </p:txBody>
      </p:sp>
      <p:sp>
        <p:nvSpPr>
          <p:cNvPr id="27668" name="AutoShape 20"/>
          <p:cNvSpPr>
            <a:spLocks noChangeArrowheads="1"/>
          </p:cNvSpPr>
          <p:nvPr/>
        </p:nvSpPr>
        <p:spPr bwMode="auto">
          <a:xfrm>
            <a:off x="2411413" y="4508500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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9</a:t>
            </a:r>
          </a:p>
        </p:txBody>
      </p:sp>
      <p:sp>
        <p:nvSpPr>
          <p:cNvPr id="27669" name="AutoShape 21"/>
          <p:cNvSpPr>
            <a:spLocks noChangeArrowheads="1"/>
          </p:cNvSpPr>
          <p:nvPr/>
        </p:nvSpPr>
        <p:spPr bwMode="auto">
          <a:xfrm>
            <a:off x="1763713" y="4508500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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T</a:t>
            </a:r>
          </a:p>
        </p:txBody>
      </p:sp>
      <p:sp>
        <p:nvSpPr>
          <p:cNvPr id="27670" name="AutoShape 22"/>
          <p:cNvSpPr>
            <a:spLocks noChangeArrowheads="1"/>
          </p:cNvSpPr>
          <p:nvPr/>
        </p:nvSpPr>
        <p:spPr bwMode="auto">
          <a:xfrm>
            <a:off x="466725" y="4506913"/>
            <a:ext cx="576263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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A</a:t>
            </a:r>
          </a:p>
        </p:txBody>
      </p:sp>
      <p:sp>
        <p:nvSpPr>
          <p:cNvPr id="27671" name="AutoShape 23"/>
          <p:cNvSpPr>
            <a:spLocks noChangeArrowheads="1"/>
          </p:cNvSpPr>
          <p:nvPr/>
        </p:nvSpPr>
        <p:spPr bwMode="auto">
          <a:xfrm>
            <a:off x="1116013" y="4508500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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J</a:t>
            </a:r>
          </a:p>
        </p:txBody>
      </p:sp>
      <p:sp>
        <p:nvSpPr>
          <p:cNvPr id="27672" name="AutoShape 24"/>
          <p:cNvSpPr>
            <a:spLocks noChangeArrowheads="1"/>
          </p:cNvSpPr>
          <p:nvPr/>
        </p:nvSpPr>
        <p:spPr bwMode="auto">
          <a:xfrm>
            <a:off x="2268538" y="5589588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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4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800" decel="1000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800" decel="1000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800" decel="100000"/>
                                        <p:tgtEl>
                                          <p:spTgt spid="276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800" decel="100000"/>
                                        <p:tgtEl>
                                          <p:spTgt spid="276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800" decel="100000"/>
                                        <p:tgtEl>
                                          <p:spTgt spid="276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800" decel="100000" fill="hold"/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27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27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276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276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276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276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276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276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276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276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animBg="1"/>
      <p:bldP spid="27653" grpId="0" animBg="1"/>
      <p:bldP spid="27655" grpId="0" build="p"/>
      <p:bldP spid="27659" grpId="0" animBg="1"/>
      <p:bldP spid="27660" grpId="0" animBg="1"/>
      <p:bldP spid="27663" grpId="0" animBg="1"/>
      <p:bldP spid="27665" grpId="0" animBg="1"/>
      <p:bldP spid="27666" grpId="0" animBg="1"/>
      <p:bldP spid="27667" grpId="0" animBg="1"/>
      <p:bldP spid="27668" grpId="0" animBg="1"/>
      <p:bldP spid="27669" grpId="0" animBg="1"/>
      <p:bldP spid="27670" grpId="0" animBg="1"/>
      <p:bldP spid="27671" grpId="0" animBg="1"/>
      <p:bldP spid="2767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solidFill>
                  <a:srgbClr val="003300"/>
                </a:solidFill>
              </a:rPr>
              <a:t>When Opponents Pre-empt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solidFill>
                  <a:srgbClr val="800080"/>
                </a:solidFill>
              </a:rPr>
              <a:t>You bid them to mess up opponents</a:t>
            </a:r>
          </a:p>
          <a:p>
            <a:pPr eaLnBrk="1" hangingPunct="1">
              <a:defRPr/>
            </a:pPr>
            <a:r>
              <a:rPr lang="en-GB" smtClean="0">
                <a:solidFill>
                  <a:srgbClr val="800080"/>
                </a:solidFill>
              </a:rPr>
              <a:t>They will do the same to you!</a:t>
            </a:r>
          </a:p>
          <a:p>
            <a:pPr eaLnBrk="1" hangingPunct="1">
              <a:defRPr/>
            </a:pPr>
            <a:r>
              <a:rPr lang="en-GB" smtClean="0">
                <a:solidFill>
                  <a:srgbClr val="663300"/>
                </a:solidFill>
              </a:rPr>
              <a:t>In general</a:t>
            </a:r>
          </a:p>
          <a:p>
            <a:pPr eaLnBrk="1" hangingPunct="1">
              <a:defRPr/>
            </a:pPr>
            <a:r>
              <a:rPr lang="en-GB" smtClean="0">
                <a:solidFill>
                  <a:srgbClr val="663300"/>
                </a:solidFill>
              </a:rPr>
              <a:t>If you would have overcalled opponents when they opened 1 of a suit</a:t>
            </a:r>
          </a:p>
          <a:p>
            <a:pPr eaLnBrk="1" hangingPunct="1">
              <a:defRPr/>
            </a:pPr>
            <a:r>
              <a:rPr lang="en-GB" smtClean="0">
                <a:solidFill>
                  <a:srgbClr val="663300"/>
                </a:solidFill>
              </a:rPr>
              <a:t>You should bid over their pre-empt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GB" sz="3200" smtClean="0">
                <a:solidFill>
                  <a:srgbClr val="800080"/>
                </a:solidFill>
              </a:rPr>
              <a:t>Overcalling a Pre-emptive Bid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4067175" y="908050"/>
            <a:ext cx="4970463" cy="453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Opponent has opened 3</a:t>
            </a:r>
            <a:r>
              <a:rPr lang="en-US" sz="320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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 </a:t>
            </a:r>
            <a:endParaRPr lang="en-GB" sz="320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We have 16 HCP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Bid 3</a:t>
            </a:r>
            <a:r>
              <a:rPr lang="en-US" sz="3200">
                <a:solidFill>
                  <a:srgbClr val="000000"/>
                </a:solidFill>
                <a:latin typeface="Arial" charset="0"/>
                <a:sym typeface="Symbol" pitchFamily="18" charset="2"/>
              </a:rPr>
              <a:t></a:t>
            </a:r>
            <a:endParaRPr lang="en-GB" sz="3200">
              <a:solidFill>
                <a:srgbClr val="00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If you Pass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The pre-empt has been successful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Opponents have probably stolen your contract!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So bid if you can</a:t>
            </a:r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468313" y="3502025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 </a:t>
            </a:r>
          </a:p>
          <a:p>
            <a:pPr algn="ctr"/>
            <a:r>
              <a:rPr lang="en-GB" sz="2400" b="1">
                <a:solidFill>
                  <a:srgbClr val="FF0000"/>
                </a:solidFill>
                <a:sym typeface="Symbol" pitchFamily="18" charset="2"/>
              </a:rPr>
              <a:t>K</a:t>
            </a:r>
            <a:endParaRPr lang="en-US" sz="2400" b="1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468313" y="1125538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 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A</a:t>
            </a:r>
          </a:p>
        </p:txBody>
      </p:sp>
      <p:sp>
        <p:nvSpPr>
          <p:cNvPr id="29704" name="AutoShape 8"/>
          <p:cNvSpPr>
            <a:spLocks noChangeArrowheads="1"/>
          </p:cNvSpPr>
          <p:nvPr/>
        </p:nvSpPr>
        <p:spPr bwMode="auto">
          <a:xfrm>
            <a:off x="1116013" y="1125538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 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Q</a:t>
            </a:r>
          </a:p>
        </p:txBody>
      </p:sp>
      <p:sp>
        <p:nvSpPr>
          <p:cNvPr id="29705" name="AutoShape 9"/>
          <p:cNvSpPr>
            <a:spLocks noChangeArrowheads="1"/>
          </p:cNvSpPr>
          <p:nvPr/>
        </p:nvSpPr>
        <p:spPr bwMode="auto">
          <a:xfrm>
            <a:off x="1763713" y="1125538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 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J</a:t>
            </a:r>
          </a:p>
        </p:txBody>
      </p:sp>
      <p:sp>
        <p:nvSpPr>
          <p:cNvPr id="29706" name="AutoShape 10"/>
          <p:cNvSpPr>
            <a:spLocks noChangeArrowheads="1"/>
          </p:cNvSpPr>
          <p:nvPr/>
        </p:nvSpPr>
        <p:spPr bwMode="auto">
          <a:xfrm>
            <a:off x="469900" y="2276475"/>
            <a:ext cx="576263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A</a:t>
            </a:r>
          </a:p>
        </p:txBody>
      </p:sp>
      <p:sp>
        <p:nvSpPr>
          <p:cNvPr id="29708" name="AutoShape 12"/>
          <p:cNvSpPr>
            <a:spLocks noChangeArrowheads="1"/>
          </p:cNvSpPr>
          <p:nvPr/>
        </p:nvSpPr>
        <p:spPr bwMode="auto">
          <a:xfrm>
            <a:off x="1763713" y="4724400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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2</a:t>
            </a:r>
          </a:p>
        </p:txBody>
      </p:sp>
      <p:sp>
        <p:nvSpPr>
          <p:cNvPr id="29709" name="AutoShape 13"/>
          <p:cNvSpPr>
            <a:spLocks noChangeArrowheads="1"/>
          </p:cNvSpPr>
          <p:nvPr/>
        </p:nvSpPr>
        <p:spPr bwMode="auto">
          <a:xfrm>
            <a:off x="1116013" y="4724400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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8</a:t>
            </a:r>
          </a:p>
        </p:txBody>
      </p:sp>
      <p:sp>
        <p:nvSpPr>
          <p:cNvPr id="29711" name="AutoShape 15"/>
          <p:cNvSpPr>
            <a:spLocks noChangeArrowheads="1"/>
          </p:cNvSpPr>
          <p:nvPr/>
        </p:nvSpPr>
        <p:spPr bwMode="auto">
          <a:xfrm>
            <a:off x="468313" y="4724400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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J</a:t>
            </a:r>
          </a:p>
        </p:txBody>
      </p:sp>
      <p:sp>
        <p:nvSpPr>
          <p:cNvPr id="29713" name="AutoShape 17"/>
          <p:cNvSpPr>
            <a:spLocks noChangeArrowheads="1"/>
          </p:cNvSpPr>
          <p:nvPr/>
        </p:nvSpPr>
        <p:spPr bwMode="auto">
          <a:xfrm>
            <a:off x="2411413" y="1125538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 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7</a:t>
            </a:r>
          </a:p>
        </p:txBody>
      </p:sp>
      <p:sp>
        <p:nvSpPr>
          <p:cNvPr id="29714" name="AutoShape 18"/>
          <p:cNvSpPr>
            <a:spLocks noChangeArrowheads="1"/>
          </p:cNvSpPr>
          <p:nvPr/>
        </p:nvSpPr>
        <p:spPr bwMode="auto">
          <a:xfrm>
            <a:off x="3059113" y="1125538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 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6</a:t>
            </a:r>
          </a:p>
        </p:txBody>
      </p:sp>
      <p:sp>
        <p:nvSpPr>
          <p:cNvPr id="29715" name="AutoShape 19"/>
          <p:cNvSpPr>
            <a:spLocks noChangeArrowheads="1"/>
          </p:cNvSpPr>
          <p:nvPr/>
        </p:nvSpPr>
        <p:spPr bwMode="auto">
          <a:xfrm>
            <a:off x="1116013" y="3500438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 </a:t>
            </a:r>
          </a:p>
          <a:p>
            <a:pPr algn="ctr"/>
            <a:r>
              <a:rPr lang="en-GB" sz="2400" b="1">
                <a:solidFill>
                  <a:srgbClr val="FF0000"/>
                </a:solidFill>
                <a:sym typeface="Symbol" pitchFamily="18" charset="2"/>
              </a:rPr>
              <a:t>J</a:t>
            </a:r>
            <a:endParaRPr lang="en-US" sz="2400" b="1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29716" name="AutoShape 20"/>
          <p:cNvSpPr>
            <a:spLocks noChangeArrowheads="1"/>
          </p:cNvSpPr>
          <p:nvPr/>
        </p:nvSpPr>
        <p:spPr bwMode="auto">
          <a:xfrm>
            <a:off x="2411413" y="3500438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 </a:t>
            </a:r>
          </a:p>
          <a:p>
            <a:pPr algn="ctr"/>
            <a:r>
              <a:rPr lang="en-GB" sz="2400" b="1">
                <a:solidFill>
                  <a:srgbClr val="FF0000"/>
                </a:solidFill>
                <a:sym typeface="Symbol" pitchFamily="18" charset="2"/>
              </a:rPr>
              <a:t>4</a:t>
            </a:r>
            <a:endParaRPr lang="en-US" sz="2400" b="1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29717" name="AutoShape 21"/>
          <p:cNvSpPr>
            <a:spLocks noChangeArrowheads="1"/>
          </p:cNvSpPr>
          <p:nvPr/>
        </p:nvSpPr>
        <p:spPr bwMode="auto">
          <a:xfrm>
            <a:off x="1763713" y="3500438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 </a:t>
            </a:r>
          </a:p>
          <a:p>
            <a:pPr algn="ctr"/>
            <a:r>
              <a:rPr lang="en-GB" sz="2400" b="1">
                <a:solidFill>
                  <a:srgbClr val="FF0000"/>
                </a:solidFill>
                <a:sym typeface="Symbol" pitchFamily="18" charset="2"/>
              </a:rPr>
              <a:t>7</a:t>
            </a:r>
            <a:endParaRPr lang="en-US" sz="2400" b="1">
              <a:solidFill>
                <a:srgbClr val="FF0000"/>
              </a:solidFill>
              <a:sym typeface="Symbol" pitchFamily="18" charset="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800" decel="1000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800" decel="1000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800" decel="1000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800" decel="1000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800" decel="100000"/>
                                        <p:tgtEl>
                                          <p:spTgt spid="297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800" decel="100000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29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29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297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701" grpId="0" build="p"/>
      <p:bldP spid="29702" grpId="0" animBg="1"/>
      <p:bldP spid="29703" grpId="0" animBg="1"/>
      <p:bldP spid="29704" grpId="0" animBg="1"/>
      <p:bldP spid="29705" grpId="0" animBg="1"/>
      <p:bldP spid="29706" grpId="0" animBg="1"/>
      <p:bldP spid="29708" grpId="0" animBg="1"/>
      <p:bldP spid="29709" grpId="0" animBg="1"/>
      <p:bldP spid="29711" grpId="0" animBg="1"/>
      <p:bldP spid="29713" grpId="0" animBg="1"/>
      <p:bldP spid="29714" grpId="0" animBg="1"/>
      <p:bldP spid="29715" grpId="0" animBg="1"/>
      <p:bldP spid="29716" grpId="0" animBg="1"/>
      <p:bldP spid="2971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solidFill>
                  <a:srgbClr val="800080"/>
                </a:solidFill>
              </a:rPr>
              <a:t>Pre-emptive Overcalls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solidFill>
                  <a:srgbClr val="003300"/>
                </a:solidFill>
              </a:rPr>
              <a:t>If opponents open 1 of a suit</a:t>
            </a:r>
          </a:p>
          <a:p>
            <a:pPr eaLnBrk="1" hangingPunct="1">
              <a:defRPr/>
            </a:pPr>
            <a:r>
              <a:rPr lang="en-GB" smtClean="0">
                <a:solidFill>
                  <a:srgbClr val="003300"/>
                </a:solidFill>
              </a:rPr>
              <a:t>And you have a pre-emptive hand</a:t>
            </a:r>
          </a:p>
          <a:p>
            <a:pPr eaLnBrk="1" hangingPunct="1">
              <a:defRPr/>
            </a:pPr>
            <a:r>
              <a:rPr lang="en-GB" smtClean="0">
                <a:solidFill>
                  <a:srgbClr val="003300"/>
                </a:solidFill>
              </a:rPr>
              <a:t>Make a pre-emptive overcall</a:t>
            </a:r>
          </a:p>
          <a:p>
            <a:pPr eaLnBrk="1" hangingPunct="1">
              <a:defRPr/>
            </a:pPr>
            <a:r>
              <a:rPr lang="en-GB" smtClean="0">
                <a:solidFill>
                  <a:srgbClr val="003300"/>
                </a:solidFill>
              </a:rPr>
              <a:t>Using the same rules as for pre-emptive openings</a:t>
            </a:r>
          </a:p>
          <a:p>
            <a:pPr eaLnBrk="1" hangingPunct="1">
              <a:defRPr/>
            </a:pPr>
            <a:endParaRPr lang="en-GB" smtClean="0">
              <a:solidFill>
                <a:srgbClr val="0033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GB" sz="3200" smtClean="0">
                <a:solidFill>
                  <a:srgbClr val="800080"/>
                </a:solidFill>
              </a:rPr>
              <a:t>Pre-emptive Overcall</a:t>
            </a:r>
          </a:p>
        </p:txBody>
      </p:sp>
      <p:sp>
        <p:nvSpPr>
          <p:cNvPr id="31747" name="AutoShape 3"/>
          <p:cNvSpPr>
            <a:spLocks noChangeArrowheads="1"/>
          </p:cNvSpPr>
          <p:nvPr/>
        </p:nvSpPr>
        <p:spPr bwMode="auto">
          <a:xfrm>
            <a:off x="468313" y="5661025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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5</a:t>
            </a:r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469900" y="4438650"/>
            <a:ext cx="576263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 </a:t>
            </a:r>
          </a:p>
          <a:p>
            <a:pPr algn="ctr"/>
            <a:r>
              <a:rPr lang="en-GB" sz="2400" b="1">
                <a:solidFill>
                  <a:srgbClr val="FF0000"/>
                </a:solidFill>
                <a:sym typeface="Symbol" pitchFamily="18" charset="2"/>
              </a:rPr>
              <a:t>Q</a:t>
            </a:r>
            <a:endParaRPr lang="en-US" sz="2400" b="1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31749" name="AutoShape 5"/>
          <p:cNvSpPr>
            <a:spLocks noChangeArrowheads="1"/>
          </p:cNvSpPr>
          <p:nvPr/>
        </p:nvSpPr>
        <p:spPr bwMode="auto">
          <a:xfrm>
            <a:off x="468313" y="2351088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K</a:t>
            </a:r>
          </a:p>
        </p:txBody>
      </p:sp>
      <p:sp>
        <p:nvSpPr>
          <p:cNvPr id="31750" name="AutoShape 6"/>
          <p:cNvSpPr>
            <a:spLocks noChangeArrowheads="1"/>
          </p:cNvSpPr>
          <p:nvPr/>
        </p:nvSpPr>
        <p:spPr bwMode="auto">
          <a:xfrm>
            <a:off x="1117600" y="5662613"/>
            <a:ext cx="576263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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4</a:t>
            </a:r>
          </a:p>
        </p:txBody>
      </p:sp>
      <p:sp>
        <p:nvSpPr>
          <p:cNvPr id="31751" name="AutoShape 7"/>
          <p:cNvSpPr>
            <a:spLocks noChangeArrowheads="1"/>
          </p:cNvSpPr>
          <p:nvPr/>
        </p:nvSpPr>
        <p:spPr bwMode="auto">
          <a:xfrm>
            <a:off x="1114425" y="2349500"/>
            <a:ext cx="576263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Q</a:t>
            </a:r>
          </a:p>
        </p:txBody>
      </p:sp>
      <p:sp>
        <p:nvSpPr>
          <p:cNvPr id="31752" name="AutoShape 8"/>
          <p:cNvSpPr>
            <a:spLocks noChangeArrowheads="1"/>
          </p:cNvSpPr>
          <p:nvPr/>
        </p:nvSpPr>
        <p:spPr bwMode="auto">
          <a:xfrm>
            <a:off x="1763713" y="2349500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T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4211638" y="1268413"/>
            <a:ext cx="4826000" cy="453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RHO bids 1</a:t>
            </a:r>
            <a:r>
              <a:rPr lang="en-US" sz="3200">
                <a:solidFill>
                  <a:srgbClr val="000000"/>
                </a:solidFill>
                <a:latin typeface="Arial" charset="0"/>
                <a:sym typeface="Symbol" pitchFamily="18" charset="2"/>
              </a:rPr>
              <a:t></a:t>
            </a:r>
            <a:endParaRPr lang="en-GB" sz="320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You should overcall 3</a:t>
            </a:r>
            <a:r>
              <a:rPr lang="en-US" sz="320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</a:t>
            </a:r>
            <a:endParaRPr lang="en-GB" sz="3200">
              <a:solidFill>
                <a:srgbClr val="00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You make it hard for them to find a fit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And partner knows what your hand is like</a:t>
            </a:r>
          </a:p>
        </p:txBody>
      </p:sp>
      <p:sp>
        <p:nvSpPr>
          <p:cNvPr id="31754" name="AutoShape 10"/>
          <p:cNvSpPr>
            <a:spLocks noChangeArrowheads="1"/>
          </p:cNvSpPr>
          <p:nvPr/>
        </p:nvSpPr>
        <p:spPr bwMode="auto">
          <a:xfrm>
            <a:off x="2409825" y="2349500"/>
            <a:ext cx="576263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6</a:t>
            </a:r>
          </a:p>
        </p:txBody>
      </p:sp>
      <p:sp>
        <p:nvSpPr>
          <p:cNvPr id="31757" name="AutoShape 13"/>
          <p:cNvSpPr>
            <a:spLocks noChangeArrowheads="1"/>
          </p:cNvSpPr>
          <p:nvPr/>
        </p:nvSpPr>
        <p:spPr bwMode="auto">
          <a:xfrm>
            <a:off x="3059113" y="2349500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5</a:t>
            </a:r>
          </a:p>
        </p:txBody>
      </p:sp>
      <p:sp>
        <p:nvSpPr>
          <p:cNvPr id="31758" name="AutoShape 14"/>
          <p:cNvSpPr>
            <a:spLocks noChangeArrowheads="1"/>
          </p:cNvSpPr>
          <p:nvPr/>
        </p:nvSpPr>
        <p:spPr bwMode="auto">
          <a:xfrm>
            <a:off x="3059113" y="3286125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2</a:t>
            </a:r>
          </a:p>
        </p:txBody>
      </p:sp>
      <p:sp>
        <p:nvSpPr>
          <p:cNvPr id="31759" name="AutoShape 15"/>
          <p:cNvSpPr>
            <a:spLocks noChangeArrowheads="1"/>
          </p:cNvSpPr>
          <p:nvPr/>
        </p:nvSpPr>
        <p:spPr bwMode="auto">
          <a:xfrm>
            <a:off x="2411413" y="3286125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4</a:t>
            </a:r>
          </a:p>
        </p:txBody>
      </p:sp>
      <p:sp>
        <p:nvSpPr>
          <p:cNvPr id="31760" name="AutoShape 16"/>
          <p:cNvSpPr>
            <a:spLocks noChangeArrowheads="1"/>
          </p:cNvSpPr>
          <p:nvPr/>
        </p:nvSpPr>
        <p:spPr bwMode="auto">
          <a:xfrm>
            <a:off x="468313" y="1125538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 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4</a:t>
            </a:r>
          </a:p>
        </p:txBody>
      </p:sp>
      <p:sp>
        <p:nvSpPr>
          <p:cNvPr id="31761" name="AutoShape 17"/>
          <p:cNvSpPr>
            <a:spLocks noChangeArrowheads="1"/>
          </p:cNvSpPr>
          <p:nvPr/>
        </p:nvSpPr>
        <p:spPr bwMode="auto">
          <a:xfrm>
            <a:off x="1116013" y="4437063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 </a:t>
            </a:r>
          </a:p>
          <a:p>
            <a:pPr algn="ctr"/>
            <a:r>
              <a:rPr lang="en-GB" sz="2400" b="1">
                <a:solidFill>
                  <a:srgbClr val="FF0000"/>
                </a:solidFill>
                <a:sym typeface="Symbol" pitchFamily="18" charset="2"/>
              </a:rPr>
              <a:t>6</a:t>
            </a:r>
            <a:endParaRPr lang="en-US" sz="2400" b="1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31762" name="AutoShape 18"/>
          <p:cNvSpPr>
            <a:spLocks noChangeArrowheads="1"/>
          </p:cNvSpPr>
          <p:nvPr/>
        </p:nvSpPr>
        <p:spPr bwMode="auto">
          <a:xfrm>
            <a:off x="1763713" y="4437063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 </a:t>
            </a:r>
          </a:p>
          <a:p>
            <a:pPr algn="ctr"/>
            <a:r>
              <a:rPr lang="en-GB" sz="2400" b="1">
                <a:solidFill>
                  <a:srgbClr val="FF0000"/>
                </a:solidFill>
                <a:sym typeface="Symbol" pitchFamily="18" charset="2"/>
              </a:rPr>
              <a:t>3</a:t>
            </a:r>
            <a:endParaRPr lang="en-US" sz="2400" b="1">
              <a:solidFill>
                <a:srgbClr val="FF0000"/>
              </a:solidFill>
              <a:sym typeface="Symbol" pitchFamily="18" charset="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800" decel="1000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800" decel="1000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800" decel="1000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800" decel="1000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800" decel="1000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800" decel="1000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31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317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317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317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animBg="1"/>
      <p:bldP spid="31748" grpId="0" animBg="1"/>
      <p:bldP spid="31749" grpId="0" animBg="1"/>
      <p:bldP spid="31750" grpId="0" animBg="1"/>
      <p:bldP spid="31751" grpId="0" animBg="1"/>
      <p:bldP spid="31752" grpId="0" animBg="1"/>
      <p:bldP spid="31753" grpId="0" build="p"/>
      <p:bldP spid="31754" grpId="0" animBg="1"/>
      <p:bldP spid="31757" grpId="0" animBg="1"/>
      <p:bldP spid="31758" grpId="0" animBg="1"/>
      <p:bldP spid="31759" grpId="0" animBg="1"/>
      <p:bldP spid="31760" grpId="0" animBg="1"/>
      <p:bldP spid="31761" grpId="0" animBg="1"/>
      <p:bldP spid="3176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solidFill>
                  <a:srgbClr val="003300"/>
                </a:solidFill>
              </a:rPr>
              <a:t>Health Warning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GB" sz="4000" smtClean="0">
                <a:solidFill>
                  <a:srgbClr val="FF0000"/>
                </a:solidFill>
              </a:rPr>
              <a:t>Never Ever Pre-empt over partner’s opening bid</a:t>
            </a:r>
          </a:p>
          <a:p>
            <a:pPr eaLnBrk="1" hangingPunct="1">
              <a:defRPr/>
            </a:pPr>
            <a:endParaRPr lang="en-GB" sz="400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en-GB" smtClean="0">
                <a:solidFill>
                  <a:srgbClr val="663300"/>
                </a:solidFill>
              </a:rPr>
              <a:t>We are trying to mess up the opponents </a:t>
            </a:r>
          </a:p>
          <a:p>
            <a:pPr eaLnBrk="1" hangingPunct="1">
              <a:defRPr/>
            </a:pPr>
            <a:endParaRPr lang="en-GB" smtClean="0">
              <a:solidFill>
                <a:srgbClr val="663300"/>
              </a:solidFill>
            </a:endParaRPr>
          </a:p>
          <a:p>
            <a:pPr eaLnBrk="1" hangingPunct="1">
              <a:defRPr/>
            </a:pPr>
            <a:r>
              <a:rPr lang="en-GB" smtClean="0">
                <a:solidFill>
                  <a:srgbClr val="663300"/>
                </a:solidFill>
              </a:rPr>
              <a:t>Partners get very upset!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solidFill>
                  <a:srgbClr val="663300"/>
                </a:solidFill>
              </a:rPr>
              <a:t>Summary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solidFill>
                  <a:srgbClr val="003300"/>
                </a:solidFill>
              </a:rPr>
              <a:t>Pre-empts are powerful weapons</a:t>
            </a:r>
          </a:p>
          <a:p>
            <a:pPr eaLnBrk="1" hangingPunct="1">
              <a:defRPr/>
            </a:pPr>
            <a:r>
              <a:rPr lang="en-GB" smtClean="0">
                <a:solidFill>
                  <a:srgbClr val="003300"/>
                </a:solidFill>
              </a:rPr>
              <a:t>Pre-empts are sacrificial</a:t>
            </a:r>
          </a:p>
          <a:p>
            <a:pPr eaLnBrk="1" hangingPunct="1">
              <a:defRPr/>
            </a:pPr>
            <a:r>
              <a:rPr lang="en-GB" smtClean="0">
                <a:solidFill>
                  <a:srgbClr val="003300"/>
                </a:solidFill>
              </a:rPr>
              <a:t>Not expected to make</a:t>
            </a:r>
          </a:p>
          <a:p>
            <a:pPr eaLnBrk="1" hangingPunct="1">
              <a:defRPr/>
            </a:pPr>
            <a:r>
              <a:rPr lang="en-GB" smtClean="0">
                <a:solidFill>
                  <a:srgbClr val="003300"/>
                </a:solidFill>
              </a:rPr>
              <a:t>But to get in opponents way</a:t>
            </a:r>
          </a:p>
          <a:p>
            <a:pPr eaLnBrk="1" hangingPunct="1">
              <a:defRPr/>
            </a:pPr>
            <a:endParaRPr lang="en-GB" smtClean="0">
              <a:solidFill>
                <a:srgbClr val="003300"/>
              </a:solidFill>
            </a:endParaRPr>
          </a:p>
          <a:p>
            <a:pPr eaLnBrk="1" hangingPunct="1">
              <a:defRPr/>
            </a:pPr>
            <a:r>
              <a:rPr lang="en-GB" smtClean="0">
                <a:solidFill>
                  <a:srgbClr val="800080"/>
                </a:solidFill>
              </a:rPr>
              <a:t>Be careful not to punish partner for pre-empting by getting carried away with the bidding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GB" sz="3200" smtClean="0">
                <a:solidFill>
                  <a:srgbClr val="003300"/>
                </a:solidFill>
              </a:rPr>
              <a:t>Homework – Question 2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7993062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800" smtClean="0">
                <a:solidFill>
                  <a:srgbClr val="663300"/>
                </a:solidFill>
              </a:rPr>
              <a:t>Opponents have opened 1</a:t>
            </a:r>
            <a:r>
              <a:rPr lang="en-US" sz="2800" smtClean="0">
                <a:solidFill>
                  <a:srgbClr val="000000"/>
                </a:solidFill>
                <a:effectLst/>
                <a:sym typeface="Symbol" pitchFamily="18" charset="2"/>
              </a:rPr>
              <a:t></a:t>
            </a:r>
            <a:r>
              <a:rPr lang="en-GB" sz="2800" smtClean="0">
                <a:solidFill>
                  <a:srgbClr val="663300"/>
                </a:solidFill>
              </a:rPr>
              <a:t>. Partner has overcalled.</a:t>
            </a:r>
            <a:r>
              <a:rPr lang="en-GB" sz="2800" smtClean="0"/>
              <a:t> </a:t>
            </a:r>
            <a:r>
              <a:rPr lang="en-GB" sz="2800" smtClean="0">
                <a:solidFill>
                  <a:srgbClr val="800080"/>
                </a:solidFill>
              </a:rPr>
              <a:t>What do you bid?</a:t>
            </a: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468313" y="5661025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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6</a:t>
            </a: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469900" y="4438650"/>
            <a:ext cx="576263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 </a:t>
            </a:r>
          </a:p>
          <a:p>
            <a:pPr algn="ctr"/>
            <a:r>
              <a:rPr lang="en-GB" sz="2400" b="1">
                <a:solidFill>
                  <a:srgbClr val="FF0000"/>
                </a:solidFill>
                <a:sym typeface="Symbol" pitchFamily="18" charset="2"/>
              </a:rPr>
              <a:t>7</a:t>
            </a:r>
            <a:endParaRPr lang="en-US" sz="2400" b="1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468313" y="3070225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J</a:t>
            </a:r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1117600" y="3070225"/>
            <a:ext cx="576263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T</a:t>
            </a:r>
          </a:p>
        </p:txBody>
      </p:sp>
      <p:sp>
        <p:nvSpPr>
          <p:cNvPr id="9224" name="AutoShape 8"/>
          <p:cNvSpPr>
            <a:spLocks noChangeArrowheads="1"/>
          </p:cNvSpPr>
          <p:nvPr/>
        </p:nvSpPr>
        <p:spPr bwMode="auto">
          <a:xfrm>
            <a:off x="466725" y="1773238"/>
            <a:ext cx="576263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 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A</a:t>
            </a:r>
          </a:p>
        </p:txBody>
      </p:sp>
      <p:sp>
        <p:nvSpPr>
          <p:cNvPr id="9225" name="AutoShape 9"/>
          <p:cNvSpPr>
            <a:spLocks noChangeArrowheads="1"/>
          </p:cNvSpPr>
          <p:nvPr/>
        </p:nvSpPr>
        <p:spPr bwMode="auto">
          <a:xfrm>
            <a:off x="1116013" y="1773238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 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K</a:t>
            </a:r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1117600" y="5662613"/>
            <a:ext cx="576263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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4</a:t>
            </a:r>
          </a:p>
        </p:txBody>
      </p:sp>
      <p:sp>
        <p:nvSpPr>
          <p:cNvPr id="9228" name="AutoShape 12"/>
          <p:cNvSpPr>
            <a:spLocks noChangeArrowheads="1"/>
          </p:cNvSpPr>
          <p:nvPr/>
        </p:nvSpPr>
        <p:spPr bwMode="auto">
          <a:xfrm>
            <a:off x="1763713" y="3068638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9</a:t>
            </a:r>
          </a:p>
        </p:txBody>
      </p:sp>
      <p:sp>
        <p:nvSpPr>
          <p:cNvPr id="9229" name="AutoShape 13"/>
          <p:cNvSpPr>
            <a:spLocks noChangeArrowheads="1"/>
          </p:cNvSpPr>
          <p:nvPr/>
        </p:nvSpPr>
        <p:spPr bwMode="auto">
          <a:xfrm>
            <a:off x="2413000" y="3068638"/>
            <a:ext cx="576263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7</a:t>
            </a:r>
          </a:p>
        </p:txBody>
      </p:sp>
      <p:sp>
        <p:nvSpPr>
          <p:cNvPr id="9230" name="AutoShape 14"/>
          <p:cNvSpPr>
            <a:spLocks noChangeArrowheads="1"/>
          </p:cNvSpPr>
          <p:nvPr/>
        </p:nvSpPr>
        <p:spPr bwMode="auto">
          <a:xfrm>
            <a:off x="1116013" y="4437063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 </a:t>
            </a:r>
          </a:p>
          <a:p>
            <a:pPr algn="ctr"/>
            <a:r>
              <a:rPr lang="en-GB" sz="2400" b="1">
                <a:solidFill>
                  <a:srgbClr val="FF0000"/>
                </a:solidFill>
                <a:sym typeface="Symbol" pitchFamily="18" charset="2"/>
              </a:rPr>
              <a:t>5</a:t>
            </a:r>
            <a:endParaRPr lang="en-US" sz="2400" b="1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9231" name="AutoShape 15"/>
          <p:cNvSpPr>
            <a:spLocks noChangeArrowheads="1"/>
          </p:cNvSpPr>
          <p:nvPr/>
        </p:nvSpPr>
        <p:spPr bwMode="auto">
          <a:xfrm>
            <a:off x="1765300" y="4437063"/>
            <a:ext cx="576263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 </a:t>
            </a:r>
          </a:p>
          <a:p>
            <a:pPr algn="ctr"/>
            <a:r>
              <a:rPr lang="en-GB" sz="2400" b="1">
                <a:solidFill>
                  <a:srgbClr val="FF0000"/>
                </a:solidFill>
                <a:sym typeface="Symbol" pitchFamily="18" charset="2"/>
              </a:rPr>
              <a:t>3</a:t>
            </a:r>
            <a:endParaRPr lang="en-US" sz="2400" b="1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3779838" y="2276475"/>
            <a:ext cx="1944687" cy="338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Overcall</a:t>
            </a: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</a:t>
            </a:r>
            <a:r>
              <a:rPr lang="en-US" sz="3200">
                <a:solidFill>
                  <a:srgbClr val="000000"/>
                </a:solidFill>
                <a:latin typeface="Arial" charset="0"/>
                <a:sym typeface="Symbol" pitchFamily="18" charset="2"/>
              </a:rPr>
              <a:t></a:t>
            </a:r>
            <a:endParaRPr lang="en-GB" sz="320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</a:t>
            </a:r>
            <a:r>
              <a:rPr lang="en-US" sz="320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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 </a:t>
            </a:r>
            <a:endParaRPr lang="en-GB" sz="320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</a:t>
            </a:r>
            <a:r>
              <a:rPr lang="en-US" sz="320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</a:t>
            </a:r>
            <a:endParaRPr lang="en-GB" sz="320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1NT</a:t>
            </a:r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5940425" y="2276475"/>
            <a:ext cx="2232025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Your Bid?</a:t>
            </a: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</a:t>
            </a: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  <a:r>
              <a:rPr lang="en-US" sz="320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</a:t>
            </a: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 </a:t>
            </a:r>
            <a:endParaRPr lang="en-GB" sz="32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</a:t>
            </a:r>
            <a:r>
              <a:rPr lang="en-US" sz="320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</a:t>
            </a:r>
            <a:endParaRPr lang="en-GB" sz="32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  <a:r>
              <a:rPr lang="en-US" sz="320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</a:t>
            </a:r>
            <a:endParaRPr lang="en-GB" sz="3200">
              <a:solidFill>
                <a:srgbClr val="FF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9236" name="AutoShape 20"/>
          <p:cNvSpPr>
            <a:spLocks noChangeArrowheads="1"/>
          </p:cNvSpPr>
          <p:nvPr/>
        </p:nvSpPr>
        <p:spPr bwMode="auto">
          <a:xfrm>
            <a:off x="3059113" y="3068638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2</a:t>
            </a:r>
          </a:p>
        </p:txBody>
      </p:sp>
      <p:sp>
        <p:nvSpPr>
          <p:cNvPr id="9237" name="AutoShape 21"/>
          <p:cNvSpPr>
            <a:spLocks noChangeArrowheads="1"/>
          </p:cNvSpPr>
          <p:nvPr/>
        </p:nvSpPr>
        <p:spPr bwMode="auto">
          <a:xfrm>
            <a:off x="1763713" y="5661025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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3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800" decel="100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800" decel="100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800" decel="100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800" decel="100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800" decel="100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800" decel="100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9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9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9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9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9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9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9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9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92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9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  <p:bldP spid="9220" grpId="0" animBg="1"/>
      <p:bldP spid="9221" grpId="0" animBg="1"/>
      <p:bldP spid="9222" grpId="0" animBg="1"/>
      <p:bldP spid="9223" grpId="0" animBg="1"/>
      <p:bldP spid="9224" grpId="0" animBg="1"/>
      <p:bldP spid="9225" grpId="0" animBg="1"/>
      <p:bldP spid="9227" grpId="0" animBg="1"/>
      <p:bldP spid="9228" grpId="0" animBg="1"/>
      <p:bldP spid="9229" grpId="0" animBg="1"/>
      <p:bldP spid="9230" grpId="0" animBg="1"/>
      <p:bldP spid="9231" grpId="0" animBg="1"/>
      <p:bldP spid="9234" grpId="0" build="p"/>
      <p:bldP spid="9235" grpId="0" build="p"/>
      <p:bldP spid="9236" grpId="0" animBg="1"/>
      <p:bldP spid="92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GB" sz="3200" smtClean="0">
                <a:solidFill>
                  <a:srgbClr val="003300"/>
                </a:solidFill>
              </a:rPr>
              <a:t>Homework – Question 3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7993062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800" smtClean="0">
                <a:solidFill>
                  <a:srgbClr val="663300"/>
                </a:solidFill>
              </a:rPr>
              <a:t>Opponents have opened 1</a:t>
            </a:r>
            <a:r>
              <a:rPr lang="en-US" sz="2800" smtClean="0">
                <a:solidFill>
                  <a:srgbClr val="000000"/>
                </a:solidFill>
                <a:effectLst/>
                <a:sym typeface="Symbol" pitchFamily="18" charset="2"/>
              </a:rPr>
              <a:t></a:t>
            </a:r>
            <a:r>
              <a:rPr lang="en-GB" sz="2800" smtClean="0">
                <a:solidFill>
                  <a:srgbClr val="663300"/>
                </a:solidFill>
              </a:rPr>
              <a:t>. Partner has overcalled.</a:t>
            </a:r>
            <a:r>
              <a:rPr lang="en-GB" sz="2800" smtClean="0"/>
              <a:t> </a:t>
            </a:r>
            <a:r>
              <a:rPr lang="en-GB" sz="2800" smtClean="0">
                <a:solidFill>
                  <a:srgbClr val="800080"/>
                </a:solidFill>
              </a:rPr>
              <a:t>What do you bid?</a:t>
            </a: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468313" y="5661025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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J</a:t>
            </a: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469900" y="4438650"/>
            <a:ext cx="576263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 </a:t>
            </a:r>
          </a:p>
          <a:p>
            <a:pPr algn="ctr"/>
            <a:r>
              <a:rPr lang="en-GB" sz="2400" b="1">
                <a:solidFill>
                  <a:srgbClr val="FF0000"/>
                </a:solidFill>
                <a:sym typeface="Symbol" pitchFamily="18" charset="2"/>
              </a:rPr>
              <a:t>T</a:t>
            </a:r>
            <a:endParaRPr lang="en-US" sz="2400" b="1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468313" y="3070225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A</a:t>
            </a: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1117600" y="3070225"/>
            <a:ext cx="576263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K</a:t>
            </a:r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1117600" y="5662613"/>
            <a:ext cx="576263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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7</a:t>
            </a:r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>
            <a:off x="1763713" y="3068638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Q</a:t>
            </a:r>
          </a:p>
        </p:txBody>
      </p:sp>
      <p:sp>
        <p:nvSpPr>
          <p:cNvPr id="10252" name="AutoShape 12"/>
          <p:cNvSpPr>
            <a:spLocks noChangeArrowheads="1"/>
          </p:cNvSpPr>
          <p:nvPr/>
        </p:nvSpPr>
        <p:spPr bwMode="auto">
          <a:xfrm>
            <a:off x="2413000" y="3068638"/>
            <a:ext cx="576263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8</a:t>
            </a:r>
          </a:p>
        </p:txBody>
      </p:sp>
      <p:sp>
        <p:nvSpPr>
          <p:cNvPr id="10253" name="AutoShape 13"/>
          <p:cNvSpPr>
            <a:spLocks noChangeArrowheads="1"/>
          </p:cNvSpPr>
          <p:nvPr/>
        </p:nvSpPr>
        <p:spPr bwMode="auto">
          <a:xfrm>
            <a:off x="1116013" y="4437063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 </a:t>
            </a:r>
          </a:p>
          <a:p>
            <a:pPr algn="ctr"/>
            <a:r>
              <a:rPr lang="en-GB" sz="2400" b="1">
                <a:solidFill>
                  <a:srgbClr val="FF0000"/>
                </a:solidFill>
                <a:sym typeface="Symbol" pitchFamily="18" charset="2"/>
              </a:rPr>
              <a:t>9</a:t>
            </a:r>
            <a:endParaRPr lang="en-US" sz="2400" b="1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10254" name="AutoShape 14"/>
          <p:cNvSpPr>
            <a:spLocks noChangeArrowheads="1"/>
          </p:cNvSpPr>
          <p:nvPr/>
        </p:nvSpPr>
        <p:spPr bwMode="auto">
          <a:xfrm>
            <a:off x="1765300" y="4437063"/>
            <a:ext cx="576263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 </a:t>
            </a:r>
          </a:p>
          <a:p>
            <a:pPr algn="ctr"/>
            <a:r>
              <a:rPr lang="en-GB" sz="2400" b="1">
                <a:solidFill>
                  <a:srgbClr val="FF0000"/>
                </a:solidFill>
                <a:sym typeface="Symbol" pitchFamily="18" charset="2"/>
              </a:rPr>
              <a:t>8</a:t>
            </a:r>
            <a:endParaRPr lang="en-US" sz="2400" b="1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3779838" y="2276475"/>
            <a:ext cx="1944687" cy="338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Overcall</a:t>
            </a: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320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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 </a:t>
            </a:r>
            <a:endParaRPr lang="en-GB" sz="320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320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</a:t>
            </a:r>
            <a:endParaRPr lang="en-GB" sz="320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sym typeface="Symbol" pitchFamily="18" charset="2"/>
              </a:rPr>
              <a:t></a:t>
            </a:r>
            <a:endParaRPr lang="en-GB" sz="320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1NT</a:t>
            </a: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5940425" y="2276475"/>
            <a:ext cx="2232025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Your Bid?</a:t>
            </a: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</a:t>
            </a:r>
            <a:r>
              <a:rPr lang="en-US" sz="320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</a:t>
            </a: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 </a:t>
            </a:r>
            <a:endParaRPr lang="en-GB" sz="32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2</a:t>
            </a:r>
            <a:r>
              <a:rPr lang="en-US" sz="320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</a:t>
            </a:r>
            <a:endParaRPr lang="en-GB" sz="32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320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</a:t>
            </a:r>
            <a:endParaRPr lang="en-GB" sz="32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  <a:r>
              <a:rPr lang="en-US" sz="320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</a:t>
            </a:r>
            <a:endParaRPr lang="en-GB" sz="3200">
              <a:solidFill>
                <a:srgbClr val="FF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0257" name="AutoShape 17"/>
          <p:cNvSpPr>
            <a:spLocks noChangeArrowheads="1"/>
          </p:cNvSpPr>
          <p:nvPr/>
        </p:nvSpPr>
        <p:spPr bwMode="auto">
          <a:xfrm>
            <a:off x="3059113" y="3068638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5</a:t>
            </a:r>
          </a:p>
        </p:txBody>
      </p:sp>
      <p:sp>
        <p:nvSpPr>
          <p:cNvPr id="10258" name="AutoShape 18"/>
          <p:cNvSpPr>
            <a:spLocks noChangeArrowheads="1"/>
          </p:cNvSpPr>
          <p:nvPr/>
        </p:nvSpPr>
        <p:spPr bwMode="auto">
          <a:xfrm>
            <a:off x="1763713" y="5661025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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6</a:t>
            </a:r>
          </a:p>
        </p:txBody>
      </p:sp>
      <p:sp>
        <p:nvSpPr>
          <p:cNvPr id="10259" name="AutoShape 19"/>
          <p:cNvSpPr>
            <a:spLocks noChangeArrowheads="1"/>
          </p:cNvSpPr>
          <p:nvPr/>
        </p:nvSpPr>
        <p:spPr bwMode="auto">
          <a:xfrm>
            <a:off x="2411413" y="4437063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 </a:t>
            </a:r>
          </a:p>
          <a:p>
            <a:pPr algn="ctr"/>
            <a:r>
              <a:rPr lang="en-GB" sz="2400" b="1">
                <a:solidFill>
                  <a:srgbClr val="FF0000"/>
                </a:solidFill>
                <a:sym typeface="Symbol" pitchFamily="18" charset="2"/>
              </a:rPr>
              <a:t>6</a:t>
            </a:r>
            <a:endParaRPr lang="en-US" sz="2400" b="1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10260" name="AutoShape 20"/>
          <p:cNvSpPr>
            <a:spLocks noChangeArrowheads="1"/>
          </p:cNvSpPr>
          <p:nvPr/>
        </p:nvSpPr>
        <p:spPr bwMode="auto">
          <a:xfrm>
            <a:off x="2411413" y="5661025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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4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800" decel="1000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800" decel="1000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800" decel="100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800" decel="100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800" decel="100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800" decel="100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10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10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102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10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102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10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102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102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102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102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  <p:bldP spid="10244" grpId="0" animBg="1"/>
      <p:bldP spid="10245" grpId="0" animBg="1"/>
      <p:bldP spid="10246" grpId="0" animBg="1"/>
      <p:bldP spid="10247" grpId="0" animBg="1"/>
      <p:bldP spid="10250" grpId="0" animBg="1"/>
      <p:bldP spid="10251" grpId="0" animBg="1"/>
      <p:bldP spid="10252" grpId="0" animBg="1"/>
      <p:bldP spid="10253" grpId="0" animBg="1"/>
      <p:bldP spid="10254" grpId="0" animBg="1"/>
      <p:bldP spid="10255" grpId="0" build="p"/>
      <p:bldP spid="10256" grpId="0" build="p"/>
      <p:bldP spid="10257" grpId="0" animBg="1"/>
      <p:bldP spid="10258" grpId="0" animBg="1"/>
      <p:bldP spid="10259" grpId="0" animBg="1"/>
      <p:bldP spid="1026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>
                <a:solidFill>
                  <a:srgbClr val="003300"/>
                </a:solidFill>
              </a:rPr>
              <a:t>Pre-emptive Bidding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44675"/>
            <a:ext cx="8229600" cy="3816350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>
                <a:solidFill>
                  <a:srgbClr val="FF0000"/>
                </a:solidFill>
              </a:rPr>
              <a:t>HCP are very important in NT contracts</a:t>
            </a:r>
          </a:p>
          <a:p>
            <a:pPr eaLnBrk="1" hangingPunct="1">
              <a:defRPr/>
            </a:pPr>
            <a:r>
              <a:rPr lang="en-GB" smtClean="0">
                <a:solidFill>
                  <a:srgbClr val="FF0000"/>
                </a:solidFill>
              </a:rPr>
              <a:t>In Suit Contracts length is as important</a:t>
            </a:r>
          </a:p>
          <a:p>
            <a:pPr eaLnBrk="1" hangingPunct="1">
              <a:defRPr/>
            </a:pPr>
            <a:r>
              <a:rPr lang="en-GB" smtClean="0">
                <a:solidFill>
                  <a:srgbClr val="FF0000"/>
                </a:solidFill>
              </a:rPr>
              <a:t>So we use rule of 20</a:t>
            </a:r>
          </a:p>
          <a:p>
            <a:pPr eaLnBrk="1" hangingPunct="1">
              <a:defRPr/>
            </a:pPr>
            <a:r>
              <a:rPr lang="en-GB" smtClean="0">
                <a:solidFill>
                  <a:srgbClr val="800080"/>
                </a:solidFill>
              </a:rPr>
              <a:t>When the shape is more extreme</a:t>
            </a:r>
          </a:p>
          <a:p>
            <a:pPr eaLnBrk="1" hangingPunct="1">
              <a:defRPr/>
            </a:pPr>
            <a:r>
              <a:rPr lang="en-GB" smtClean="0">
                <a:solidFill>
                  <a:srgbClr val="800080"/>
                </a:solidFill>
              </a:rPr>
              <a:t>HCP are less important</a:t>
            </a:r>
          </a:p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GB" sz="3200" smtClean="0">
                <a:solidFill>
                  <a:srgbClr val="003300"/>
                </a:solidFill>
              </a:rPr>
              <a:t>Pre-emptive Bidding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7993062" cy="863600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>
                <a:solidFill>
                  <a:srgbClr val="663300"/>
                </a:solidFill>
              </a:rPr>
              <a:t>Consider this hand</a:t>
            </a:r>
            <a:endParaRPr lang="en-GB" smtClean="0">
              <a:solidFill>
                <a:srgbClr val="800080"/>
              </a:solidFill>
            </a:endParaRP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468313" y="5661025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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Q</a:t>
            </a:r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469900" y="4438650"/>
            <a:ext cx="576263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 </a:t>
            </a:r>
          </a:p>
          <a:p>
            <a:pPr algn="ctr"/>
            <a:r>
              <a:rPr lang="en-GB" sz="2400" b="1">
                <a:solidFill>
                  <a:srgbClr val="FF0000"/>
                </a:solidFill>
                <a:sym typeface="Symbol" pitchFamily="18" charset="2"/>
              </a:rPr>
              <a:t>8</a:t>
            </a:r>
            <a:endParaRPr lang="en-US" sz="2400" b="1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468313" y="3070225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A</a:t>
            </a:r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1117600" y="3070225"/>
            <a:ext cx="576263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Q</a:t>
            </a:r>
          </a:p>
        </p:txBody>
      </p:sp>
      <p:sp>
        <p:nvSpPr>
          <p:cNvPr id="12296" name="AutoShape 8"/>
          <p:cNvSpPr>
            <a:spLocks noChangeArrowheads="1"/>
          </p:cNvSpPr>
          <p:nvPr/>
        </p:nvSpPr>
        <p:spPr bwMode="auto">
          <a:xfrm>
            <a:off x="1117600" y="5662613"/>
            <a:ext cx="576263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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7</a:t>
            </a:r>
          </a:p>
        </p:txBody>
      </p:sp>
      <p:sp>
        <p:nvSpPr>
          <p:cNvPr id="12297" name="AutoShape 9"/>
          <p:cNvSpPr>
            <a:spLocks noChangeArrowheads="1"/>
          </p:cNvSpPr>
          <p:nvPr/>
        </p:nvSpPr>
        <p:spPr bwMode="auto">
          <a:xfrm>
            <a:off x="1763713" y="3068638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8</a:t>
            </a:r>
          </a:p>
        </p:txBody>
      </p:sp>
      <p:sp>
        <p:nvSpPr>
          <p:cNvPr id="12298" name="AutoShape 10"/>
          <p:cNvSpPr>
            <a:spLocks noChangeArrowheads="1"/>
          </p:cNvSpPr>
          <p:nvPr/>
        </p:nvSpPr>
        <p:spPr bwMode="auto">
          <a:xfrm>
            <a:off x="2413000" y="3068638"/>
            <a:ext cx="576263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7</a:t>
            </a: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5076825" y="1341438"/>
            <a:ext cx="3889375" cy="482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We have 8 HCP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Rule of 20 = 18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We have 7 </a:t>
            </a:r>
            <a:r>
              <a:rPr lang="en-US" sz="320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</a:t>
            </a: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’s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And a poor defensive hand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</a:t>
            </a:r>
            <a:r>
              <a:rPr lang="en-US" sz="320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</a:t>
            </a: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would mislead partner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We make a pre-emptive bid of 3</a:t>
            </a:r>
            <a:r>
              <a:rPr lang="en-US" sz="320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</a:t>
            </a:r>
            <a:endParaRPr lang="en-GB" sz="3200">
              <a:solidFill>
                <a:srgbClr val="FF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2303" name="AutoShape 15"/>
          <p:cNvSpPr>
            <a:spLocks noChangeArrowheads="1"/>
          </p:cNvSpPr>
          <p:nvPr/>
        </p:nvSpPr>
        <p:spPr bwMode="auto">
          <a:xfrm>
            <a:off x="3059113" y="3068638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6</a:t>
            </a:r>
          </a:p>
        </p:txBody>
      </p:sp>
      <p:sp>
        <p:nvSpPr>
          <p:cNvPr id="12307" name="AutoShape 19"/>
          <p:cNvSpPr>
            <a:spLocks noChangeArrowheads="1"/>
          </p:cNvSpPr>
          <p:nvPr/>
        </p:nvSpPr>
        <p:spPr bwMode="auto">
          <a:xfrm>
            <a:off x="466725" y="1773238"/>
            <a:ext cx="576263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 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6</a:t>
            </a:r>
          </a:p>
        </p:txBody>
      </p:sp>
      <p:sp>
        <p:nvSpPr>
          <p:cNvPr id="12308" name="AutoShape 20"/>
          <p:cNvSpPr>
            <a:spLocks noChangeArrowheads="1"/>
          </p:cNvSpPr>
          <p:nvPr/>
        </p:nvSpPr>
        <p:spPr bwMode="auto">
          <a:xfrm>
            <a:off x="1116013" y="1773238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 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5</a:t>
            </a:r>
          </a:p>
        </p:txBody>
      </p:sp>
      <p:sp>
        <p:nvSpPr>
          <p:cNvPr id="12309" name="AutoShape 21"/>
          <p:cNvSpPr>
            <a:spLocks noChangeArrowheads="1"/>
          </p:cNvSpPr>
          <p:nvPr/>
        </p:nvSpPr>
        <p:spPr bwMode="auto">
          <a:xfrm>
            <a:off x="1763713" y="1773238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sym typeface="Symbol" pitchFamily="18" charset="2"/>
              </a:rPr>
              <a:t> 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sym typeface="Symbol" pitchFamily="18" charset="2"/>
              </a:rPr>
              <a:t>4</a:t>
            </a:r>
          </a:p>
        </p:txBody>
      </p:sp>
      <p:sp>
        <p:nvSpPr>
          <p:cNvPr id="12310" name="AutoShape 22"/>
          <p:cNvSpPr>
            <a:spLocks noChangeArrowheads="1"/>
          </p:cNvSpPr>
          <p:nvPr/>
        </p:nvSpPr>
        <p:spPr bwMode="auto">
          <a:xfrm>
            <a:off x="3709988" y="3068638"/>
            <a:ext cx="576262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5</a:t>
            </a:r>
          </a:p>
        </p:txBody>
      </p:sp>
      <p:sp>
        <p:nvSpPr>
          <p:cNvPr id="12311" name="AutoShape 23"/>
          <p:cNvSpPr>
            <a:spLocks noChangeArrowheads="1"/>
          </p:cNvSpPr>
          <p:nvPr/>
        </p:nvSpPr>
        <p:spPr bwMode="auto">
          <a:xfrm>
            <a:off x="4356100" y="3068638"/>
            <a:ext cx="576263" cy="863600"/>
          </a:xfrm>
          <a:prstGeom prst="flowChartAlternateProcess">
            <a:avLst/>
          </a:prstGeom>
          <a:solidFill>
            <a:schemeClr val="tx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sym typeface="Symbol" pitchFamily="18" charset="2"/>
              </a:rPr>
              <a:t>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2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800" decel="1000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800" decel="100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800" decel="1000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800" decel="1000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800" decel="1000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800" decel="100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800" decel="100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800" decel="100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800" decel="100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800" decel="100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00" decel="100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12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12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12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12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12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123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  <p:bldP spid="12292" grpId="0" animBg="1"/>
      <p:bldP spid="12293" grpId="0" animBg="1"/>
      <p:bldP spid="12294" grpId="0" animBg="1"/>
      <p:bldP spid="12295" grpId="0" animBg="1"/>
      <p:bldP spid="12296" grpId="0" animBg="1"/>
      <p:bldP spid="12297" grpId="0" animBg="1"/>
      <p:bldP spid="12298" grpId="0" animBg="1"/>
      <p:bldP spid="12301" grpId="0" build="p"/>
      <p:bldP spid="12303" grpId="0" animBg="1"/>
      <p:bldP spid="12307" grpId="0" animBg="1"/>
      <p:bldP spid="12308" grpId="0" animBg="1"/>
      <p:bldP spid="12309" grpId="0" animBg="1"/>
      <p:bldP spid="12310" grpId="0" animBg="1"/>
      <p:bldP spid="123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solidFill>
                  <a:srgbClr val="800080"/>
                </a:solidFill>
              </a:rPr>
              <a:t>Opening Bids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solidFill>
                  <a:srgbClr val="FF0000"/>
                </a:solidFill>
              </a:rPr>
              <a:t>Opening 1 of a suit is a normal opener</a:t>
            </a:r>
          </a:p>
          <a:p>
            <a:pPr eaLnBrk="1" hangingPunct="1">
              <a:defRPr/>
            </a:pPr>
            <a:r>
              <a:rPr lang="en-GB" smtClean="0">
                <a:solidFill>
                  <a:srgbClr val="FF0000"/>
                </a:solidFill>
              </a:rPr>
              <a:t>Usually 12-19 HCP</a:t>
            </a:r>
          </a:p>
          <a:p>
            <a:pPr eaLnBrk="1" hangingPunct="1">
              <a:defRPr/>
            </a:pPr>
            <a:r>
              <a:rPr lang="en-GB" smtClean="0">
                <a:solidFill>
                  <a:srgbClr val="003300"/>
                </a:solidFill>
              </a:rPr>
              <a:t>Opening 2 of a suit is strong</a:t>
            </a:r>
          </a:p>
          <a:p>
            <a:pPr eaLnBrk="1" hangingPunct="1">
              <a:defRPr/>
            </a:pPr>
            <a:r>
              <a:rPr lang="en-GB" smtClean="0">
                <a:solidFill>
                  <a:srgbClr val="003300"/>
                </a:solidFill>
              </a:rPr>
              <a:t>Usually 20+ HCP</a:t>
            </a:r>
          </a:p>
          <a:p>
            <a:pPr eaLnBrk="1" hangingPunct="1">
              <a:defRPr/>
            </a:pPr>
            <a:r>
              <a:rPr lang="en-GB" smtClean="0">
                <a:solidFill>
                  <a:srgbClr val="003300"/>
                </a:solidFill>
              </a:rPr>
              <a:t>More next week!!</a:t>
            </a:r>
          </a:p>
          <a:p>
            <a:pPr eaLnBrk="1" hangingPunct="1">
              <a:defRPr/>
            </a:pPr>
            <a:r>
              <a:rPr lang="en-GB" smtClean="0">
                <a:solidFill>
                  <a:srgbClr val="663300"/>
                </a:solidFill>
              </a:rPr>
              <a:t>Opening 3 or more of a suit</a:t>
            </a:r>
          </a:p>
          <a:p>
            <a:pPr eaLnBrk="1" hangingPunct="1">
              <a:defRPr/>
            </a:pPr>
            <a:r>
              <a:rPr lang="en-GB" smtClean="0">
                <a:solidFill>
                  <a:srgbClr val="663300"/>
                </a:solidFill>
              </a:rPr>
              <a:t>Is weak and pre-emptive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solidFill>
                  <a:srgbClr val="663300"/>
                </a:solidFill>
              </a:rPr>
              <a:t>Requirements for a Pre-empt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solidFill>
                  <a:srgbClr val="003300"/>
                </a:solidFill>
              </a:rPr>
              <a:t>At least 7 of the suit bid</a:t>
            </a:r>
          </a:p>
          <a:p>
            <a:pPr eaLnBrk="1" hangingPunct="1">
              <a:defRPr/>
            </a:pPr>
            <a:r>
              <a:rPr lang="en-GB" smtClean="0">
                <a:solidFill>
                  <a:srgbClr val="003300"/>
                </a:solidFill>
              </a:rPr>
              <a:t>About 6-9 HCP</a:t>
            </a:r>
          </a:p>
          <a:p>
            <a:pPr eaLnBrk="1" hangingPunct="1">
              <a:defRPr/>
            </a:pPr>
            <a:r>
              <a:rPr lang="en-GB" smtClean="0">
                <a:solidFill>
                  <a:srgbClr val="003300"/>
                </a:solidFill>
              </a:rPr>
              <a:t>With longer suit fewer HCP are needed</a:t>
            </a:r>
          </a:p>
          <a:p>
            <a:pPr eaLnBrk="1" hangingPunct="1">
              <a:defRPr/>
            </a:pPr>
            <a:r>
              <a:rPr lang="en-GB" smtClean="0">
                <a:solidFill>
                  <a:srgbClr val="003300"/>
                </a:solidFill>
              </a:rPr>
              <a:t>No other 4 card major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solidFill>
                  <a:srgbClr val="800080"/>
                </a:solidFill>
              </a:rPr>
              <a:t>Objectives of a Pre-empt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mtClean="0">
                <a:solidFill>
                  <a:srgbClr val="663300"/>
                </a:solidFill>
              </a:rPr>
              <a:t>To get in opponents way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mtClean="0">
                <a:solidFill>
                  <a:srgbClr val="663300"/>
                </a:solidFill>
              </a:rPr>
              <a:t>They probably have a fit in another suit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mtClean="0">
                <a:solidFill>
                  <a:srgbClr val="663300"/>
                </a:solidFill>
              </a:rPr>
              <a:t>They may well be stronger than your side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mtClean="0">
                <a:solidFill>
                  <a:srgbClr val="663300"/>
                </a:solidFill>
              </a:rPr>
              <a:t>You can make it hard for them to find their best contract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mtClean="0">
              <a:solidFill>
                <a:srgbClr val="6633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GB" smtClean="0">
                <a:solidFill>
                  <a:srgbClr val="003300"/>
                </a:solidFill>
              </a:rPr>
              <a:t>You do not expect to make the contract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mtClean="0">
                <a:solidFill>
                  <a:srgbClr val="003300"/>
                </a:solidFill>
              </a:rPr>
              <a:t>But 1 off vul or 2 off non-vul is likely to be good for your side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251</TotalTime>
  <Words>1443</Words>
  <Application>Microsoft Office PowerPoint</Application>
  <PresentationFormat>‫הצגה על המסך (4:3)</PresentationFormat>
  <Paragraphs>598</Paragraphs>
  <Slides>26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26</vt:i4>
      </vt:variant>
    </vt:vector>
  </HeadingPairs>
  <TitlesOfParts>
    <vt:vector size="31" baseType="lpstr">
      <vt:lpstr>Arial</vt:lpstr>
      <vt:lpstr>Wingdings</vt:lpstr>
      <vt:lpstr>Calibri</vt:lpstr>
      <vt:lpstr>Symbol</vt:lpstr>
      <vt:lpstr>Ripple</vt:lpstr>
      <vt:lpstr>Bridge for Beginners</vt:lpstr>
      <vt:lpstr>Homework – Question 1</vt:lpstr>
      <vt:lpstr>Homework – Question 2</vt:lpstr>
      <vt:lpstr>Homework – Question 3</vt:lpstr>
      <vt:lpstr>Pre-emptive Bidding</vt:lpstr>
      <vt:lpstr>Pre-emptive Bidding</vt:lpstr>
      <vt:lpstr>Opening Bids</vt:lpstr>
      <vt:lpstr>Requirements for a Pre-empt</vt:lpstr>
      <vt:lpstr>Objectives of a Pre-empt</vt:lpstr>
      <vt:lpstr>Assessing what to Bid</vt:lpstr>
      <vt:lpstr>Pre-emptive Bidding – Hand 1</vt:lpstr>
      <vt:lpstr>Pre-emptive Bidding – Hand 2</vt:lpstr>
      <vt:lpstr>Pre-emptive Bidding – Hand 3</vt:lpstr>
      <vt:lpstr>Pre-emptive Bidding – Hand 4</vt:lpstr>
      <vt:lpstr>Pre-emptive Bidding – Hand 5</vt:lpstr>
      <vt:lpstr>Responding to Partner’s Pre-empt</vt:lpstr>
      <vt:lpstr>Responses to Pre-emptive Bidding – Hand 1</vt:lpstr>
      <vt:lpstr>Responses to Pre-emptive Bidding – Hand 2</vt:lpstr>
      <vt:lpstr>Responses to Pre-emptive Bidding – Hand 3</vt:lpstr>
      <vt:lpstr>Responses to Pre-emptive Bidding – Hand 4</vt:lpstr>
      <vt:lpstr>When Opponents Pre-empt</vt:lpstr>
      <vt:lpstr>Overcalling a Pre-emptive Bid</vt:lpstr>
      <vt:lpstr>Pre-emptive Overcalls</vt:lpstr>
      <vt:lpstr>Pre-emptive Overcall</vt:lpstr>
      <vt:lpstr>Health Warning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Bridge for Beginners</dc:title>
  <dc:creator>Mike</dc:creator>
  <cp:lastModifiedBy>Gabi Levy</cp:lastModifiedBy>
  <cp:revision>6</cp:revision>
  <dcterms:created xsi:type="dcterms:W3CDTF">2007-01-02T15:14:15Z</dcterms:created>
  <dcterms:modified xsi:type="dcterms:W3CDTF">2014-03-19T09:39:47Z</dcterms:modified>
</cp:coreProperties>
</file>