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80" r:id="rId5"/>
    <p:sldId id="281" r:id="rId6"/>
    <p:sldId id="282" r:id="rId7"/>
    <p:sldId id="260" r:id="rId8"/>
    <p:sldId id="283" r:id="rId9"/>
    <p:sldId id="263" r:id="rId10"/>
    <p:sldId id="262" r:id="rId11"/>
    <p:sldId id="264" r:id="rId12"/>
    <p:sldId id="265" r:id="rId13"/>
    <p:sldId id="267" r:id="rId14"/>
    <p:sldId id="271" r:id="rId15"/>
    <p:sldId id="268" r:id="rId16"/>
    <p:sldId id="272" r:id="rId17"/>
    <p:sldId id="269" r:id="rId18"/>
    <p:sldId id="273" r:id="rId19"/>
    <p:sldId id="270" r:id="rId20"/>
    <p:sldId id="274" r:id="rId21"/>
    <p:sldId id="275"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5543D6-B5C6-4840-93B9-E920078CA09A}" v="5" dt="2022-12-14T06:00:54.4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DB404B-0730-921C-85FD-38E9A53982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8ADDD51-8412-93E6-3EAC-FE6E2BCF0A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96D9770C-F397-C384-2F0D-51A654560B37}"/>
              </a:ext>
            </a:extLst>
          </p:cNvPr>
          <p:cNvSpPr>
            <a:spLocks noGrp="1"/>
          </p:cNvSpPr>
          <p:nvPr>
            <p:ph type="dt" sz="half" idx="10"/>
          </p:nvPr>
        </p:nvSpPr>
        <p:spPr/>
        <p:txBody>
          <a:bodyPr/>
          <a:lstStyle/>
          <a:p>
            <a:fld id="{E1A678EC-65B8-421B-9B7F-CBDE94FB0CF4}" type="datetimeFigureOut">
              <a:rPr lang="en-US" smtClean="0"/>
              <a:t>1/31/2023</a:t>
            </a:fld>
            <a:endParaRPr lang="en-US"/>
          </a:p>
        </p:txBody>
      </p:sp>
      <p:sp>
        <p:nvSpPr>
          <p:cNvPr id="5" name="Footer Placeholder 4">
            <a:extLst>
              <a:ext uri="{FF2B5EF4-FFF2-40B4-BE49-F238E27FC236}">
                <a16:creationId xmlns:a16="http://schemas.microsoft.com/office/drawing/2014/main" xmlns="" id="{8F8281B4-EB78-C1B7-65E6-4DF2C3463F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F1E7D4F-F3E4-3450-5B86-135BE5B8C6AB}"/>
              </a:ext>
            </a:extLst>
          </p:cNvPr>
          <p:cNvSpPr>
            <a:spLocks noGrp="1"/>
          </p:cNvSpPr>
          <p:nvPr>
            <p:ph type="sldNum" sz="quarter" idx="12"/>
          </p:nvPr>
        </p:nvSpPr>
        <p:spPr/>
        <p:txBody>
          <a:bodyPr/>
          <a:lstStyle/>
          <a:p>
            <a:fld id="{367F6BA1-3816-4866-8CB6-79A85D014664}" type="slidenum">
              <a:rPr lang="en-US" smtClean="0"/>
              <a:t>‹#›</a:t>
            </a:fld>
            <a:endParaRPr lang="en-US"/>
          </a:p>
        </p:txBody>
      </p:sp>
    </p:spTree>
    <p:extLst>
      <p:ext uri="{BB962C8B-B14F-4D97-AF65-F5344CB8AC3E}">
        <p14:creationId xmlns:p14="http://schemas.microsoft.com/office/powerpoint/2010/main" val="182040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094B44-7851-7311-E6AF-AEECD3A281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CF906B8-9A1A-B3C4-B899-997403880E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A51D140-24CF-958D-92A2-313BDF9A9129}"/>
              </a:ext>
            </a:extLst>
          </p:cNvPr>
          <p:cNvSpPr>
            <a:spLocks noGrp="1"/>
          </p:cNvSpPr>
          <p:nvPr>
            <p:ph type="dt" sz="half" idx="10"/>
          </p:nvPr>
        </p:nvSpPr>
        <p:spPr/>
        <p:txBody>
          <a:bodyPr/>
          <a:lstStyle/>
          <a:p>
            <a:fld id="{E1A678EC-65B8-421B-9B7F-CBDE94FB0CF4}" type="datetimeFigureOut">
              <a:rPr lang="en-US" smtClean="0"/>
              <a:t>1/31/2023</a:t>
            </a:fld>
            <a:endParaRPr lang="en-US"/>
          </a:p>
        </p:txBody>
      </p:sp>
      <p:sp>
        <p:nvSpPr>
          <p:cNvPr id="5" name="Footer Placeholder 4">
            <a:extLst>
              <a:ext uri="{FF2B5EF4-FFF2-40B4-BE49-F238E27FC236}">
                <a16:creationId xmlns:a16="http://schemas.microsoft.com/office/drawing/2014/main" xmlns="" id="{7D628312-1971-679B-9866-BB2A0F445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0FB7AEB-E5FE-AA21-C947-E1AD420EFA6D}"/>
              </a:ext>
            </a:extLst>
          </p:cNvPr>
          <p:cNvSpPr>
            <a:spLocks noGrp="1"/>
          </p:cNvSpPr>
          <p:nvPr>
            <p:ph type="sldNum" sz="quarter" idx="12"/>
          </p:nvPr>
        </p:nvSpPr>
        <p:spPr/>
        <p:txBody>
          <a:bodyPr/>
          <a:lstStyle/>
          <a:p>
            <a:fld id="{367F6BA1-3816-4866-8CB6-79A85D014664}" type="slidenum">
              <a:rPr lang="en-US" smtClean="0"/>
              <a:t>‹#›</a:t>
            </a:fld>
            <a:endParaRPr lang="en-US"/>
          </a:p>
        </p:txBody>
      </p:sp>
    </p:spTree>
    <p:extLst>
      <p:ext uri="{BB962C8B-B14F-4D97-AF65-F5344CB8AC3E}">
        <p14:creationId xmlns:p14="http://schemas.microsoft.com/office/powerpoint/2010/main" val="2213850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EAFD90C-1E36-558B-B52C-2C60A41BF7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79550F2-8BCC-DCFE-C85C-9019DE26FC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CF079FA-D3B2-B51B-4BD2-0F098C678135}"/>
              </a:ext>
            </a:extLst>
          </p:cNvPr>
          <p:cNvSpPr>
            <a:spLocks noGrp="1"/>
          </p:cNvSpPr>
          <p:nvPr>
            <p:ph type="dt" sz="half" idx="10"/>
          </p:nvPr>
        </p:nvSpPr>
        <p:spPr/>
        <p:txBody>
          <a:bodyPr/>
          <a:lstStyle/>
          <a:p>
            <a:fld id="{E1A678EC-65B8-421B-9B7F-CBDE94FB0CF4}" type="datetimeFigureOut">
              <a:rPr lang="en-US" smtClean="0"/>
              <a:t>1/31/2023</a:t>
            </a:fld>
            <a:endParaRPr lang="en-US"/>
          </a:p>
        </p:txBody>
      </p:sp>
      <p:sp>
        <p:nvSpPr>
          <p:cNvPr id="5" name="Footer Placeholder 4">
            <a:extLst>
              <a:ext uri="{FF2B5EF4-FFF2-40B4-BE49-F238E27FC236}">
                <a16:creationId xmlns:a16="http://schemas.microsoft.com/office/drawing/2014/main" xmlns="" id="{AF0EF0D3-EC43-C8E3-16EB-1A29BB0913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37C6AEF-DF17-0C87-97F9-20B9B528AC01}"/>
              </a:ext>
            </a:extLst>
          </p:cNvPr>
          <p:cNvSpPr>
            <a:spLocks noGrp="1"/>
          </p:cNvSpPr>
          <p:nvPr>
            <p:ph type="sldNum" sz="quarter" idx="12"/>
          </p:nvPr>
        </p:nvSpPr>
        <p:spPr/>
        <p:txBody>
          <a:bodyPr/>
          <a:lstStyle/>
          <a:p>
            <a:fld id="{367F6BA1-3816-4866-8CB6-79A85D014664}" type="slidenum">
              <a:rPr lang="en-US" smtClean="0"/>
              <a:t>‹#›</a:t>
            </a:fld>
            <a:endParaRPr lang="en-US"/>
          </a:p>
        </p:txBody>
      </p:sp>
    </p:spTree>
    <p:extLst>
      <p:ext uri="{BB962C8B-B14F-4D97-AF65-F5344CB8AC3E}">
        <p14:creationId xmlns:p14="http://schemas.microsoft.com/office/powerpoint/2010/main" val="2340192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A987F1-1F9D-0CE5-62C6-B3423DDADF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02A64C0-B9CD-3347-D08D-F0B80EB97D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A0E7917-71A2-9354-94A4-DAFC50E8F644}"/>
              </a:ext>
            </a:extLst>
          </p:cNvPr>
          <p:cNvSpPr>
            <a:spLocks noGrp="1"/>
          </p:cNvSpPr>
          <p:nvPr>
            <p:ph type="dt" sz="half" idx="10"/>
          </p:nvPr>
        </p:nvSpPr>
        <p:spPr/>
        <p:txBody>
          <a:bodyPr/>
          <a:lstStyle/>
          <a:p>
            <a:fld id="{E1A678EC-65B8-421B-9B7F-CBDE94FB0CF4}" type="datetimeFigureOut">
              <a:rPr lang="en-US" smtClean="0"/>
              <a:t>1/31/2023</a:t>
            </a:fld>
            <a:endParaRPr lang="en-US"/>
          </a:p>
        </p:txBody>
      </p:sp>
      <p:sp>
        <p:nvSpPr>
          <p:cNvPr id="5" name="Footer Placeholder 4">
            <a:extLst>
              <a:ext uri="{FF2B5EF4-FFF2-40B4-BE49-F238E27FC236}">
                <a16:creationId xmlns:a16="http://schemas.microsoft.com/office/drawing/2014/main" xmlns="" id="{5E8325B2-C7FC-3163-A71F-0CFD631CB5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FF55749-7EF3-2AFC-F191-CF3EA3C1E96A}"/>
              </a:ext>
            </a:extLst>
          </p:cNvPr>
          <p:cNvSpPr>
            <a:spLocks noGrp="1"/>
          </p:cNvSpPr>
          <p:nvPr>
            <p:ph type="sldNum" sz="quarter" idx="12"/>
          </p:nvPr>
        </p:nvSpPr>
        <p:spPr/>
        <p:txBody>
          <a:bodyPr/>
          <a:lstStyle/>
          <a:p>
            <a:fld id="{367F6BA1-3816-4866-8CB6-79A85D014664}" type="slidenum">
              <a:rPr lang="en-US" smtClean="0"/>
              <a:t>‹#›</a:t>
            </a:fld>
            <a:endParaRPr lang="en-US"/>
          </a:p>
        </p:txBody>
      </p:sp>
    </p:spTree>
    <p:extLst>
      <p:ext uri="{BB962C8B-B14F-4D97-AF65-F5344CB8AC3E}">
        <p14:creationId xmlns:p14="http://schemas.microsoft.com/office/powerpoint/2010/main" val="3158657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094B7A-E7CA-5C37-9A0F-8A1525C398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259AC7D-5F41-CC35-1852-4CE4E13984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98DFD37-C77F-6FF7-A39C-2063DC79504F}"/>
              </a:ext>
            </a:extLst>
          </p:cNvPr>
          <p:cNvSpPr>
            <a:spLocks noGrp="1"/>
          </p:cNvSpPr>
          <p:nvPr>
            <p:ph type="dt" sz="half" idx="10"/>
          </p:nvPr>
        </p:nvSpPr>
        <p:spPr/>
        <p:txBody>
          <a:bodyPr/>
          <a:lstStyle/>
          <a:p>
            <a:fld id="{E1A678EC-65B8-421B-9B7F-CBDE94FB0CF4}" type="datetimeFigureOut">
              <a:rPr lang="en-US" smtClean="0"/>
              <a:t>1/31/2023</a:t>
            </a:fld>
            <a:endParaRPr lang="en-US"/>
          </a:p>
        </p:txBody>
      </p:sp>
      <p:sp>
        <p:nvSpPr>
          <p:cNvPr id="5" name="Footer Placeholder 4">
            <a:extLst>
              <a:ext uri="{FF2B5EF4-FFF2-40B4-BE49-F238E27FC236}">
                <a16:creationId xmlns:a16="http://schemas.microsoft.com/office/drawing/2014/main" xmlns="" id="{BBD0CAF6-1331-C12E-1C24-D4CE322909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131EE88-3371-DA3C-8C72-42E18A9DC3A8}"/>
              </a:ext>
            </a:extLst>
          </p:cNvPr>
          <p:cNvSpPr>
            <a:spLocks noGrp="1"/>
          </p:cNvSpPr>
          <p:nvPr>
            <p:ph type="sldNum" sz="quarter" idx="12"/>
          </p:nvPr>
        </p:nvSpPr>
        <p:spPr/>
        <p:txBody>
          <a:bodyPr/>
          <a:lstStyle/>
          <a:p>
            <a:fld id="{367F6BA1-3816-4866-8CB6-79A85D014664}" type="slidenum">
              <a:rPr lang="en-US" smtClean="0"/>
              <a:t>‹#›</a:t>
            </a:fld>
            <a:endParaRPr lang="en-US"/>
          </a:p>
        </p:txBody>
      </p:sp>
    </p:spTree>
    <p:extLst>
      <p:ext uri="{BB962C8B-B14F-4D97-AF65-F5344CB8AC3E}">
        <p14:creationId xmlns:p14="http://schemas.microsoft.com/office/powerpoint/2010/main" val="615614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9C1EC9-C060-E489-E891-E21B74F132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702396D-EE4A-32F7-F161-610A3B4624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DBF6F2D-D7E8-8E9C-C52B-4543AC97CE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6AF94C1-2695-790B-BC67-C150B5A55E3F}"/>
              </a:ext>
            </a:extLst>
          </p:cNvPr>
          <p:cNvSpPr>
            <a:spLocks noGrp="1"/>
          </p:cNvSpPr>
          <p:nvPr>
            <p:ph type="dt" sz="half" idx="10"/>
          </p:nvPr>
        </p:nvSpPr>
        <p:spPr/>
        <p:txBody>
          <a:bodyPr/>
          <a:lstStyle/>
          <a:p>
            <a:fld id="{E1A678EC-65B8-421B-9B7F-CBDE94FB0CF4}" type="datetimeFigureOut">
              <a:rPr lang="en-US" smtClean="0"/>
              <a:t>1/31/2023</a:t>
            </a:fld>
            <a:endParaRPr lang="en-US"/>
          </a:p>
        </p:txBody>
      </p:sp>
      <p:sp>
        <p:nvSpPr>
          <p:cNvPr id="6" name="Footer Placeholder 5">
            <a:extLst>
              <a:ext uri="{FF2B5EF4-FFF2-40B4-BE49-F238E27FC236}">
                <a16:creationId xmlns:a16="http://schemas.microsoft.com/office/drawing/2014/main" xmlns="" id="{C4DD44DE-1E84-CB4B-F3E8-982A052578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E4B1696-7BBD-01B0-C790-23CBF22518D5}"/>
              </a:ext>
            </a:extLst>
          </p:cNvPr>
          <p:cNvSpPr>
            <a:spLocks noGrp="1"/>
          </p:cNvSpPr>
          <p:nvPr>
            <p:ph type="sldNum" sz="quarter" idx="12"/>
          </p:nvPr>
        </p:nvSpPr>
        <p:spPr/>
        <p:txBody>
          <a:bodyPr/>
          <a:lstStyle/>
          <a:p>
            <a:fld id="{367F6BA1-3816-4866-8CB6-79A85D014664}" type="slidenum">
              <a:rPr lang="en-US" smtClean="0"/>
              <a:t>‹#›</a:t>
            </a:fld>
            <a:endParaRPr lang="en-US"/>
          </a:p>
        </p:txBody>
      </p:sp>
    </p:spTree>
    <p:extLst>
      <p:ext uri="{BB962C8B-B14F-4D97-AF65-F5344CB8AC3E}">
        <p14:creationId xmlns:p14="http://schemas.microsoft.com/office/powerpoint/2010/main" val="3411893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511B66-D781-E6D2-CEE6-076AC600C3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B41A5B6-804D-EDF0-7EFB-C2456D2803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76B5ABA-5DF6-0553-93B9-BAD6D6B056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47A96A5-07A0-B1EF-42BE-9AA4C82F24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4A40F39-1838-F483-50F6-1C9FE3AD4E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49610E3-D74D-992B-569E-9666B7B4AB75}"/>
              </a:ext>
            </a:extLst>
          </p:cNvPr>
          <p:cNvSpPr>
            <a:spLocks noGrp="1"/>
          </p:cNvSpPr>
          <p:nvPr>
            <p:ph type="dt" sz="half" idx="10"/>
          </p:nvPr>
        </p:nvSpPr>
        <p:spPr/>
        <p:txBody>
          <a:bodyPr/>
          <a:lstStyle/>
          <a:p>
            <a:fld id="{E1A678EC-65B8-421B-9B7F-CBDE94FB0CF4}" type="datetimeFigureOut">
              <a:rPr lang="en-US" smtClean="0"/>
              <a:t>1/31/2023</a:t>
            </a:fld>
            <a:endParaRPr lang="en-US"/>
          </a:p>
        </p:txBody>
      </p:sp>
      <p:sp>
        <p:nvSpPr>
          <p:cNvPr id="8" name="Footer Placeholder 7">
            <a:extLst>
              <a:ext uri="{FF2B5EF4-FFF2-40B4-BE49-F238E27FC236}">
                <a16:creationId xmlns:a16="http://schemas.microsoft.com/office/drawing/2014/main" xmlns="" id="{C2B67DA0-41F8-539F-3752-EC3C7AF33D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AB80681-7A95-287A-A2EB-B9451EB8D2B1}"/>
              </a:ext>
            </a:extLst>
          </p:cNvPr>
          <p:cNvSpPr>
            <a:spLocks noGrp="1"/>
          </p:cNvSpPr>
          <p:nvPr>
            <p:ph type="sldNum" sz="quarter" idx="12"/>
          </p:nvPr>
        </p:nvSpPr>
        <p:spPr/>
        <p:txBody>
          <a:bodyPr/>
          <a:lstStyle/>
          <a:p>
            <a:fld id="{367F6BA1-3816-4866-8CB6-79A85D014664}" type="slidenum">
              <a:rPr lang="en-US" smtClean="0"/>
              <a:t>‹#›</a:t>
            </a:fld>
            <a:endParaRPr lang="en-US"/>
          </a:p>
        </p:txBody>
      </p:sp>
    </p:spTree>
    <p:extLst>
      <p:ext uri="{BB962C8B-B14F-4D97-AF65-F5344CB8AC3E}">
        <p14:creationId xmlns:p14="http://schemas.microsoft.com/office/powerpoint/2010/main" val="308965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9F5D85-D66C-8237-1247-E7B1A0BC48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3482D9F-ADE1-62FA-047A-22C652502188}"/>
              </a:ext>
            </a:extLst>
          </p:cNvPr>
          <p:cNvSpPr>
            <a:spLocks noGrp="1"/>
          </p:cNvSpPr>
          <p:nvPr>
            <p:ph type="dt" sz="half" idx="10"/>
          </p:nvPr>
        </p:nvSpPr>
        <p:spPr/>
        <p:txBody>
          <a:bodyPr/>
          <a:lstStyle/>
          <a:p>
            <a:fld id="{E1A678EC-65B8-421B-9B7F-CBDE94FB0CF4}" type="datetimeFigureOut">
              <a:rPr lang="en-US" smtClean="0"/>
              <a:t>1/31/2023</a:t>
            </a:fld>
            <a:endParaRPr lang="en-US"/>
          </a:p>
        </p:txBody>
      </p:sp>
      <p:sp>
        <p:nvSpPr>
          <p:cNvPr id="4" name="Footer Placeholder 3">
            <a:extLst>
              <a:ext uri="{FF2B5EF4-FFF2-40B4-BE49-F238E27FC236}">
                <a16:creationId xmlns:a16="http://schemas.microsoft.com/office/drawing/2014/main" xmlns="" id="{6FAB13CB-4766-DAE2-8E4A-9C4A4B32D2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DD8C50E-549B-0B0B-DB42-1D6B64777DC0}"/>
              </a:ext>
            </a:extLst>
          </p:cNvPr>
          <p:cNvSpPr>
            <a:spLocks noGrp="1"/>
          </p:cNvSpPr>
          <p:nvPr>
            <p:ph type="sldNum" sz="quarter" idx="12"/>
          </p:nvPr>
        </p:nvSpPr>
        <p:spPr/>
        <p:txBody>
          <a:bodyPr/>
          <a:lstStyle/>
          <a:p>
            <a:fld id="{367F6BA1-3816-4866-8CB6-79A85D014664}" type="slidenum">
              <a:rPr lang="en-US" smtClean="0"/>
              <a:t>‹#›</a:t>
            </a:fld>
            <a:endParaRPr lang="en-US"/>
          </a:p>
        </p:txBody>
      </p:sp>
    </p:spTree>
    <p:extLst>
      <p:ext uri="{BB962C8B-B14F-4D97-AF65-F5344CB8AC3E}">
        <p14:creationId xmlns:p14="http://schemas.microsoft.com/office/powerpoint/2010/main" val="135186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2BECCA5-AAB2-6B1C-15CE-C7B7766814C2}"/>
              </a:ext>
            </a:extLst>
          </p:cNvPr>
          <p:cNvSpPr>
            <a:spLocks noGrp="1"/>
          </p:cNvSpPr>
          <p:nvPr>
            <p:ph type="dt" sz="half" idx="10"/>
          </p:nvPr>
        </p:nvSpPr>
        <p:spPr/>
        <p:txBody>
          <a:bodyPr/>
          <a:lstStyle/>
          <a:p>
            <a:fld id="{E1A678EC-65B8-421B-9B7F-CBDE94FB0CF4}" type="datetimeFigureOut">
              <a:rPr lang="en-US" smtClean="0"/>
              <a:t>1/31/2023</a:t>
            </a:fld>
            <a:endParaRPr lang="en-US"/>
          </a:p>
        </p:txBody>
      </p:sp>
      <p:sp>
        <p:nvSpPr>
          <p:cNvPr id="3" name="Footer Placeholder 2">
            <a:extLst>
              <a:ext uri="{FF2B5EF4-FFF2-40B4-BE49-F238E27FC236}">
                <a16:creationId xmlns:a16="http://schemas.microsoft.com/office/drawing/2014/main" xmlns="" id="{35BA6538-A130-6C9A-8877-B9B0EDC404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BBC7828-642A-5D7C-E3DE-4A0C4EE7BDD9}"/>
              </a:ext>
            </a:extLst>
          </p:cNvPr>
          <p:cNvSpPr>
            <a:spLocks noGrp="1"/>
          </p:cNvSpPr>
          <p:nvPr>
            <p:ph type="sldNum" sz="quarter" idx="12"/>
          </p:nvPr>
        </p:nvSpPr>
        <p:spPr/>
        <p:txBody>
          <a:bodyPr/>
          <a:lstStyle/>
          <a:p>
            <a:fld id="{367F6BA1-3816-4866-8CB6-79A85D014664}" type="slidenum">
              <a:rPr lang="en-US" smtClean="0"/>
              <a:t>‹#›</a:t>
            </a:fld>
            <a:endParaRPr lang="en-US"/>
          </a:p>
        </p:txBody>
      </p:sp>
    </p:spTree>
    <p:extLst>
      <p:ext uri="{BB962C8B-B14F-4D97-AF65-F5344CB8AC3E}">
        <p14:creationId xmlns:p14="http://schemas.microsoft.com/office/powerpoint/2010/main" val="2234599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08175E-707B-446D-EC13-507A5A2CCC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97294B6-0B74-C9AF-95DD-1D196B8465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A147319-88E7-98FC-83AA-6D25D19430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5ED902E-D9D8-54AA-A956-B14E09EC9BA2}"/>
              </a:ext>
            </a:extLst>
          </p:cNvPr>
          <p:cNvSpPr>
            <a:spLocks noGrp="1"/>
          </p:cNvSpPr>
          <p:nvPr>
            <p:ph type="dt" sz="half" idx="10"/>
          </p:nvPr>
        </p:nvSpPr>
        <p:spPr/>
        <p:txBody>
          <a:bodyPr/>
          <a:lstStyle/>
          <a:p>
            <a:fld id="{E1A678EC-65B8-421B-9B7F-CBDE94FB0CF4}" type="datetimeFigureOut">
              <a:rPr lang="en-US" smtClean="0"/>
              <a:t>1/31/2023</a:t>
            </a:fld>
            <a:endParaRPr lang="en-US"/>
          </a:p>
        </p:txBody>
      </p:sp>
      <p:sp>
        <p:nvSpPr>
          <p:cNvPr id="6" name="Footer Placeholder 5">
            <a:extLst>
              <a:ext uri="{FF2B5EF4-FFF2-40B4-BE49-F238E27FC236}">
                <a16:creationId xmlns:a16="http://schemas.microsoft.com/office/drawing/2014/main" xmlns="" id="{7149AD2C-2705-A7B1-01C2-6471A48B50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5F0F5B9-2A5C-11E2-1649-F4CC34286BE1}"/>
              </a:ext>
            </a:extLst>
          </p:cNvPr>
          <p:cNvSpPr>
            <a:spLocks noGrp="1"/>
          </p:cNvSpPr>
          <p:nvPr>
            <p:ph type="sldNum" sz="quarter" idx="12"/>
          </p:nvPr>
        </p:nvSpPr>
        <p:spPr/>
        <p:txBody>
          <a:bodyPr/>
          <a:lstStyle/>
          <a:p>
            <a:fld id="{367F6BA1-3816-4866-8CB6-79A85D014664}" type="slidenum">
              <a:rPr lang="en-US" smtClean="0"/>
              <a:t>‹#›</a:t>
            </a:fld>
            <a:endParaRPr lang="en-US"/>
          </a:p>
        </p:txBody>
      </p:sp>
    </p:spTree>
    <p:extLst>
      <p:ext uri="{BB962C8B-B14F-4D97-AF65-F5344CB8AC3E}">
        <p14:creationId xmlns:p14="http://schemas.microsoft.com/office/powerpoint/2010/main" val="2151790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E66252-1F95-29B0-ED14-29C6C32E52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3749DD6-615C-4DDE-15F8-F5F59EF766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50CE97B-2CE2-FD15-0CE9-13A0BE48AF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831DD5E-51F1-C01E-B0E5-D0B98477237D}"/>
              </a:ext>
            </a:extLst>
          </p:cNvPr>
          <p:cNvSpPr>
            <a:spLocks noGrp="1"/>
          </p:cNvSpPr>
          <p:nvPr>
            <p:ph type="dt" sz="half" idx="10"/>
          </p:nvPr>
        </p:nvSpPr>
        <p:spPr/>
        <p:txBody>
          <a:bodyPr/>
          <a:lstStyle/>
          <a:p>
            <a:fld id="{E1A678EC-65B8-421B-9B7F-CBDE94FB0CF4}" type="datetimeFigureOut">
              <a:rPr lang="en-US" smtClean="0"/>
              <a:t>1/31/2023</a:t>
            </a:fld>
            <a:endParaRPr lang="en-US"/>
          </a:p>
        </p:txBody>
      </p:sp>
      <p:sp>
        <p:nvSpPr>
          <p:cNvPr id="6" name="Footer Placeholder 5">
            <a:extLst>
              <a:ext uri="{FF2B5EF4-FFF2-40B4-BE49-F238E27FC236}">
                <a16:creationId xmlns:a16="http://schemas.microsoft.com/office/drawing/2014/main" xmlns="" id="{08AE9300-071F-2BD5-68D9-10F471DC7D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8AD3EB8-AAF5-B13F-6781-192582DB56DC}"/>
              </a:ext>
            </a:extLst>
          </p:cNvPr>
          <p:cNvSpPr>
            <a:spLocks noGrp="1"/>
          </p:cNvSpPr>
          <p:nvPr>
            <p:ph type="sldNum" sz="quarter" idx="12"/>
          </p:nvPr>
        </p:nvSpPr>
        <p:spPr/>
        <p:txBody>
          <a:bodyPr/>
          <a:lstStyle/>
          <a:p>
            <a:fld id="{367F6BA1-3816-4866-8CB6-79A85D014664}" type="slidenum">
              <a:rPr lang="en-US" smtClean="0"/>
              <a:t>‹#›</a:t>
            </a:fld>
            <a:endParaRPr lang="en-US"/>
          </a:p>
        </p:txBody>
      </p:sp>
    </p:spTree>
    <p:extLst>
      <p:ext uri="{BB962C8B-B14F-4D97-AF65-F5344CB8AC3E}">
        <p14:creationId xmlns:p14="http://schemas.microsoft.com/office/powerpoint/2010/main" val="644780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D7CBE10-BE81-91E8-1E55-79C4E7DC1C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7F62D17-F947-3F9B-8369-913A899415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D491415-590A-F46C-5073-99B66A3B38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678EC-65B8-421B-9B7F-CBDE94FB0CF4}" type="datetimeFigureOut">
              <a:rPr lang="en-US" smtClean="0"/>
              <a:t>1/31/2023</a:t>
            </a:fld>
            <a:endParaRPr lang="en-US"/>
          </a:p>
        </p:txBody>
      </p:sp>
      <p:sp>
        <p:nvSpPr>
          <p:cNvPr id="5" name="Footer Placeholder 4">
            <a:extLst>
              <a:ext uri="{FF2B5EF4-FFF2-40B4-BE49-F238E27FC236}">
                <a16:creationId xmlns:a16="http://schemas.microsoft.com/office/drawing/2014/main" xmlns="" id="{0C386388-AB04-E271-BB55-64808F7578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C6321349-2C1E-561E-2CFA-D439059550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7F6BA1-3816-4866-8CB6-79A85D014664}" type="slidenum">
              <a:rPr lang="en-US" smtClean="0"/>
              <a:t>‹#›</a:t>
            </a:fld>
            <a:endParaRPr lang="en-US"/>
          </a:p>
        </p:txBody>
      </p:sp>
    </p:spTree>
    <p:extLst>
      <p:ext uri="{BB962C8B-B14F-4D97-AF65-F5344CB8AC3E}">
        <p14:creationId xmlns:p14="http://schemas.microsoft.com/office/powerpoint/2010/main" val="836206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ob5ng@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9C579D-E3FC-7F59-1B1A-0E22D7CCD3F6}"/>
              </a:ext>
            </a:extLst>
          </p:cNvPr>
          <p:cNvSpPr>
            <a:spLocks noGrp="1"/>
          </p:cNvSpPr>
          <p:nvPr>
            <p:ph type="ctrTitle"/>
          </p:nvPr>
        </p:nvSpPr>
        <p:spPr/>
        <p:txBody>
          <a:bodyPr/>
          <a:lstStyle/>
          <a:p>
            <a:r>
              <a:rPr lang="en-US" i="1" dirty="0">
                <a:solidFill>
                  <a:srgbClr val="002060"/>
                </a:solidFill>
                <a:effectLst>
                  <a:outerShdw blurRad="38100" dist="38100" dir="2700000" algn="tl">
                    <a:srgbClr val="000000">
                      <a:alpha val="43137"/>
                    </a:srgbClr>
                  </a:outerShdw>
                </a:effectLst>
              </a:rPr>
              <a:t>Losing Trick Count</a:t>
            </a:r>
          </a:p>
        </p:txBody>
      </p:sp>
      <p:sp>
        <p:nvSpPr>
          <p:cNvPr id="3" name="Subtitle 2">
            <a:extLst>
              <a:ext uri="{FF2B5EF4-FFF2-40B4-BE49-F238E27FC236}">
                <a16:creationId xmlns:a16="http://schemas.microsoft.com/office/drawing/2014/main" xmlns="" id="{A8E243F8-DC66-5DBC-BE44-45E7BE91F319}"/>
              </a:ext>
            </a:extLst>
          </p:cNvPr>
          <p:cNvSpPr>
            <a:spLocks noGrp="1"/>
          </p:cNvSpPr>
          <p:nvPr>
            <p:ph type="subTitle" idx="1"/>
          </p:nvPr>
        </p:nvSpPr>
        <p:spPr>
          <a:xfrm>
            <a:off x="1524000" y="3710193"/>
            <a:ext cx="9144000" cy="1655762"/>
          </a:xfrm>
        </p:spPr>
        <p:txBody>
          <a:bodyPr>
            <a:normAutofit lnSpcReduction="10000"/>
          </a:bodyPr>
          <a:lstStyle/>
          <a:p>
            <a:r>
              <a:rPr lang="en-US" dirty="0">
                <a:solidFill>
                  <a:srgbClr val="00B050"/>
                </a:solidFill>
                <a:effectLst>
                  <a:outerShdw blurRad="38100" dist="38100" dir="2700000" algn="tl">
                    <a:srgbClr val="000000">
                      <a:alpha val="43137"/>
                    </a:srgbClr>
                  </a:outerShdw>
                </a:effectLst>
              </a:rPr>
              <a:t>An alternative way to evaluate the combined hand potential</a:t>
            </a:r>
          </a:p>
          <a:p>
            <a:endParaRPr lang="en-US" dirty="0">
              <a:solidFill>
                <a:srgbClr val="00B050"/>
              </a:solidFill>
              <a:effectLst>
                <a:outerShdw blurRad="38100" dist="38100" dir="2700000" algn="tl">
                  <a:srgbClr val="000000">
                    <a:alpha val="43137"/>
                  </a:srgbClr>
                </a:outerShdw>
              </a:effectLst>
            </a:endParaRPr>
          </a:p>
          <a:p>
            <a:r>
              <a:rPr lang="en-US" dirty="0">
                <a:solidFill>
                  <a:srgbClr val="002060"/>
                </a:solidFill>
                <a:effectLst>
                  <a:outerShdw blurRad="38100" dist="38100" dir="2700000" algn="tl">
                    <a:srgbClr val="000000">
                      <a:alpha val="43137"/>
                    </a:srgbClr>
                  </a:outerShdw>
                </a:effectLst>
              </a:rPr>
              <a:t>Robert Ng  (</a:t>
            </a:r>
            <a:r>
              <a:rPr lang="en-US" dirty="0">
                <a:solidFill>
                  <a:srgbClr val="002060"/>
                </a:solidFill>
                <a:effectLst>
                  <a:outerShdw blurRad="38100" dist="38100" dir="2700000" algn="tl">
                    <a:srgbClr val="000000">
                      <a:alpha val="43137"/>
                    </a:srgbClr>
                  </a:outerShdw>
                </a:effectLst>
                <a:hlinkClick r:id="rId2"/>
              </a:rPr>
              <a:t>bob5ng@yahoo.com</a:t>
            </a:r>
            <a:r>
              <a:rPr lang="en-US" dirty="0">
                <a:solidFill>
                  <a:srgbClr val="002060"/>
                </a:solidFill>
                <a:effectLst>
                  <a:outerShdw blurRad="38100" dist="38100" dir="2700000" algn="tl">
                    <a:srgbClr val="000000">
                      <a:alpha val="43137"/>
                    </a:srgbClr>
                  </a:outerShdw>
                </a:effectLst>
              </a:rPr>
              <a:t>)</a:t>
            </a:r>
          </a:p>
          <a:p>
            <a:r>
              <a:rPr lang="en-US" dirty="0">
                <a:solidFill>
                  <a:srgbClr val="002060"/>
                </a:solidFill>
                <a:effectLst>
                  <a:outerShdw blurRad="38100" dist="38100" dir="2700000" algn="tl">
                    <a:srgbClr val="000000">
                      <a:alpha val="43137"/>
                    </a:srgbClr>
                  </a:outerShdw>
                </a:effectLst>
              </a:rPr>
              <a:t>December 16</a:t>
            </a:r>
            <a:r>
              <a:rPr lang="en-US" baseline="30000" dirty="0">
                <a:solidFill>
                  <a:srgbClr val="002060"/>
                </a:solidFill>
                <a:effectLst>
                  <a:outerShdw blurRad="38100" dist="38100" dir="2700000" algn="tl">
                    <a:srgbClr val="000000">
                      <a:alpha val="43137"/>
                    </a:srgbClr>
                  </a:outerShdw>
                </a:effectLst>
              </a:rPr>
              <a:t>th</a:t>
            </a:r>
            <a:r>
              <a:rPr lang="en-US" dirty="0">
                <a:solidFill>
                  <a:srgbClr val="002060"/>
                </a:solidFill>
                <a:effectLst>
                  <a:outerShdw blurRad="38100" dist="38100" dir="2700000" algn="tl">
                    <a:srgbClr val="000000">
                      <a:alpha val="43137"/>
                    </a:srgbClr>
                  </a:outerShdw>
                </a:effectLst>
              </a:rPr>
              <a:t>, 2022</a:t>
            </a:r>
          </a:p>
        </p:txBody>
      </p:sp>
    </p:spTree>
    <p:extLst>
      <p:ext uri="{BB962C8B-B14F-4D97-AF65-F5344CB8AC3E}">
        <p14:creationId xmlns:p14="http://schemas.microsoft.com/office/powerpoint/2010/main" val="3630302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6502EC-DD27-B066-5903-B6142AD4A248}"/>
              </a:ext>
            </a:extLst>
          </p:cNvPr>
          <p:cNvSpPr>
            <a:spLocks noGrp="1"/>
          </p:cNvSpPr>
          <p:nvPr>
            <p:ph type="title"/>
          </p:nvPr>
        </p:nvSpPr>
        <p:spPr/>
        <p:txBody>
          <a:bodyPr/>
          <a:lstStyle/>
          <a:p>
            <a:r>
              <a:rPr lang="en-US" dirty="0"/>
              <a:t>Step 3: Mapping LTC estimates to trick taking potential</a:t>
            </a:r>
          </a:p>
        </p:txBody>
      </p:sp>
      <p:sp>
        <p:nvSpPr>
          <p:cNvPr id="3" name="Content Placeholder 2">
            <a:extLst>
              <a:ext uri="{FF2B5EF4-FFF2-40B4-BE49-F238E27FC236}">
                <a16:creationId xmlns:a16="http://schemas.microsoft.com/office/drawing/2014/main" xmlns="" id="{A4B97E6A-623A-70E0-5E92-B8550613E4A7}"/>
              </a:ext>
            </a:extLst>
          </p:cNvPr>
          <p:cNvSpPr>
            <a:spLocks noGrp="1"/>
          </p:cNvSpPr>
          <p:nvPr>
            <p:ph idx="1"/>
          </p:nvPr>
        </p:nvSpPr>
        <p:spPr/>
        <p:txBody>
          <a:bodyPr>
            <a:normAutofit lnSpcReduction="10000"/>
          </a:bodyPr>
          <a:lstStyle/>
          <a:p>
            <a:r>
              <a:rPr lang="en-US" dirty="0"/>
              <a:t>The </a:t>
            </a:r>
            <a:r>
              <a:rPr lang="en-US" b="1" i="1" dirty="0"/>
              <a:t>worst </a:t>
            </a:r>
            <a:r>
              <a:rPr lang="en-US" dirty="0"/>
              <a:t>possible  combined LTC for two hands is 24 (12 for each hand)</a:t>
            </a:r>
          </a:p>
          <a:p>
            <a:r>
              <a:rPr lang="en-US" dirty="0"/>
              <a:t>The likely trick taking potential for two hands combined is equal to 24 (the worst-case combined LC) less the combined hand LC estimates</a:t>
            </a:r>
          </a:p>
          <a:p>
            <a:pPr lvl="1"/>
            <a:r>
              <a:rPr lang="en-US" dirty="0"/>
              <a:t>Example  </a:t>
            </a:r>
          </a:p>
          <a:p>
            <a:pPr lvl="2"/>
            <a:r>
              <a:rPr lang="en-US" dirty="0"/>
              <a:t>Opener holds S-</a:t>
            </a:r>
            <a:r>
              <a:rPr lang="en-US" dirty="0" err="1"/>
              <a:t>AKxxx</a:t>
            </a:r>
            <a:r>
              <a:rPr lang="en-US" dirty="0"/>
              <a:t> H-Kx D-</a:t>
            </a:r>
            <a:r>
              <a:rPr lang="en-US" dirty="0" err="1"/>
              <a:t>QJx</a:t>
            </a:r>
            <a:r>
              <a:rPr lang="en-US" dirty="0"/>
              <a:t> C-xxx    =  7 LC (good enough to open 1S)</a:t>
            </a:r>
          </a:p>
          <a:p>
            <a:pPr lvl="2"/>
            <a:r>
              <a:rPr lang="en-US" dirty="0"/>
              <a:t>Responder holds S-</a:t>
            </a:r>
            <a:r>
              <a:rPr lang="en-US" dirty="0" err="1"/>
              <a:t>QJx</a:t>
            </a:r>
            <a:r>
              <a:rPr lang="en-US" dirty="0"/>
              <a:t>  H-</a:t>
            </a:r>
            <a:r>
              <a:rPr lang="en-US" dirty="0" err="1"/>
              <a:t>xxxx</a:t>
            </a:r>
            <a:r>
              <a:rPr lang="en-US" dirty="0"/>
              <a:t>  D-</a:t>
            </a:r>
            <a:r>
              <a:rPr lang="en-US" dirty="0" err="1"/>
              <a:t>Axxxx</a:t>
            </a:r>
            <a:r>
              <a:rPr lang="en-US" dirty="0"/>
              <a:t>  C-A      = 7 LC </a:t>
            </a:r>
          </a:p>
          <a:p>
            <a:pPr lvl="1"/>
            <a:r>
              <a:rPr lang="en-US" dirty="0"/>
              <a:t>Combined LC of the two hands is 7 + 7 = 14</a:t>
            </a:r>
          </a:p>
          <a:p>
            <a:pPr lvl="1"/>
            <a:r>
              <a:rPr lang="en-US" dirty="0"/>
              <a:t>S is an adequate trump fit (8 between the two hands headed by A,K,Q combined)</a:t>
            </a:r>
          </a:p>
          <a:p>
            <a:pPr lvl="1"/>
            <a:r>
              <a:rPr lang="en-US" dirty="0"/>
              <a:t>Likely trick taking potential between the two hands is 24 – 14 = 10</a:t>
            </a:r>
          </a:p>
          <a:p>
            <a:pPr lvl="2"/>
            <a:r>
              <a:rPr lang="en-US" dirty="0"/>
              <a:t>They should try to play 4S</a:t>
            </a:r>
          </a:p>
        </p:txBody>
      </p:sp>
    </p:spTree>
    <p:extLst>
      <p:ext uri="{BB962C8B-B14F-4D97-AF65-F5344CB8AC3E}">
        <p14:creationId xmlns:p14="http://schemas.microsoft.com/office/powerpoint/2010/main" val="9534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B9E7EB-376A-2D3B-5412-1377228C6479}"/>
              </a:ext>
            </a:extLst>
          </p:cNvPr>
          <p:cNvSpPr>
            <a:spLocks noGrp="1"/>
          </p:cNvSpPr>
          <p:nvPr>
            <p:ph type="title"/>
          </p:nvPr>
        </p:nvSpPr>
        <p:spPr/>
        <p:txBody>
          <a:bodyPr/>
          <a:lstStyle/>
          <a:p>
            <a:r>
              <a:rPr lang="en-US" dirty="0"/>
              <a:t>Why use LTC instead of the familiar point count?</a:t>
            </a:r>
          </a:p>
        </p:txBody>
      </p:sp>
      <p:sp>
        <p:nvSpPr>
          <p:cNvPr id="3" name="Content Placeholder 2">
            <a:extLst>
              <a:ext uri="{FF2B5EF4-FFF2-40B4-BE49-F238E27FC236}">
                <a16:creationId xmlns:a16="http://schemas.microsoft.com/office/drawing/2014/main" xmlns="" id="{3405267E-D8E7-5155-733E-97ECE1FAA58B}"/>
              </a:ext>
            </a:extLst>
          </p:cNvPr>
          <p:cNvSpPr>
            <a:spLocks noGrp="1"/>
          </p:cNvSpPr>
          <p:nvPr>
            <p:ph idx="1"/>
          </p:nvPr>
        </p:nvSpPr>
        <p:spPr/>
        <p:txBody>
          <a:bodyPr>
            <a:normAutofit fontScale="92500" lnSpcReduction="20000"/>
          </a:bodyPr>
          <a:lstStyle/>
          <a:p>
            <a:r>
              <a:rPr lang="en-US" dirty="0"/>
              <a:t>When using point count method to estimate the hand strength and combined potential, we have to subjectively make “playing” point adjustments to shortness (e.g. 2 “additional” points for singleton in a side suit)</a:t>
            </a:r>
          </a:p>
          <a:p>
            <a:pPr lvl="1"/>
            <a:r>
              <a:rPr lang="en-US" dirty="0"/>
              <a:t>Value of secondary honors, such as Q or J, in a short suit, (such as </a:t>
            </a:r>
            <a:r>
              <a:rPr lang="en-US" dirty="0" err="1"/>
              <a:t>Qx</a:t>
            </a:r>
            <a:r>
              <a:rPr lang="en-US" dirty="0"/>
              <a:t>), is hard to assign a proper adjusted “playing” point value</a:t>
            </a:r>
          </a:p>
          <a:p>
            <a:pPr lvl="1"/>
            <a:r>
              <a:rPr lang="en-US" dirty="0"/>
              <a:t>LTC is already giving weighting to shortness, and discounting the secondary honor, like the Q, in the </a:t>
            </a:r>
            <a:r>
              <a:rPr lang="en-US" dirty="0" err="1"/>
              <a:t>Qx</a:t>
            </a:r>
            <a:r>
              <a:rPr lang="en-US" dirty="0"/>
              <a:t> holding</a:t>
            </a:r>
          </a:p>
          <a:p>
            <a:r>
              <a:rPr lang="en-US" dirty="0"/>
              <a:t>Intuitively, side suit holdings such as H-</a:t>
            </a:r>
            <a:r>
              <a:rPr lang="en-US" dirty="0" err="1"/>
              <a:t>KQx</a:t>
            </a:r>
            <a:r>
              <a:rPr lang="en-US" dirty="0"/>
              <a:t> D-xxx is less useful than H-</a:t>
            </a:r>
            <a:r>
              <a:rPr lang="en-US" dirty="0" err="1"/>
              <a:t>Kxx</a:t>
            </a:r>
            <a:r>
              <a:rPr lang="en-US" dirty="0"/>
              <a:t> D-</a:t>
            </a:r>
            <a:r>
              <a:rPr lang="en-US" dirty="0" err="1"/>
              <a:t>Qxx</a:t>
            </a:r>
            <a:r>
              <a:rPr lang="en-US" dirty="0"/>
              <a:t> in a S trump contract. </a:t>
            </a:r>
          </a:p>
          <a:p>
            <a:pPr lvl="1"/>
            <a:r>
              <a:rPr lang="en-US" dirty="0"/>
              <a:t> Point count evaluation treats those two holdings as equal in value.  </a:t>
            </a:r>
          </a:p>
          <a:p>
            <a:pPr lvl="1"/>
            <a:r>
              <a:rPr lang="en-US" dirty="0"/>
              <a:t>LTC considers the first holding as 4 LC, the second 4.5 LC</a:t>
            </a:r>
          </a:p>
          <a:p>
            <a:pPr lvl="1"/>
            <a:r>
              <a:rPr lang="en-US" dirty="0"/>
              <a:t>Co-located honors carry more practical playing weight than two secondary honors split between two side suits</a:t>
            </a:r>
          </a:p>
        </p:txBody>
      </p:sp>
    </p:spTree>
    <p:extLst>
      <p:ext uri="{BB962C8B-B14F-4D97-AF65-F5344CB8AC3E}">
        <p14:creationId xmlns:p14="http://schemas.microsoft.com/office/powerpoint/2010/main" val="302782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BA45B5-2C4D-C31B-4CC0-832BBAC3353E}"/>
              </a:ext>
            </a:extLst>
          </p:cNvPr>
          <p:cNvSpPr>
            <a:spLocks noGrp="1"/>
          </p:cNvSpPr>
          <p:nvPr>
            <p:ph type="title"/>
          </p:nvPr>
        </p:nvSpPr>
        <p:spPr/>
        <p:txBody>
          <a:bodyPr/>
          <a:lstStyle/>
          <a:p>
            <a:r>
              <a:rPr lang="en-US" dirty="0"/>
              <a:t>LTC estimation caveats</a:t>
            </a:r>
          </a:p>
        </p:txBody>
      </p:sp>
      <p:sp>
        <p:nvSpPr>
          <p:cNvPr id="3" name="Content Placeholder 2">
            <a:extLst>
              <a:ext uri="{FF2B5EF4-FFF2-40B4-BE49-F238E27FC236}">
                <a16:creationId xmlns:a16="http://schemas.microsoft.com/office/drawing/2014/main" xmlns="" id="{349A523A-020A-4613-C7A3-F8CD2055DA62}"/>
              </a:ext>
            </a:extLst>
          </p:cNvPr>
          <p:cNvSpPr>
            <a:spLocks noGrp="1"/>
          </p:cNvSpPr>
          <p:nvPr>
            <p:ph idx="1"/>
          </p:nvPr>
        </p:nvSpPr>
        <p:spPr/>
        <p:txBody>
          <a:bodyPr>
            <a:normAutofit/>
          </a:bodyPr>
          <a:lstStyle/>
          <a:p>
            <a:r>
              <a:rPr lang="en-US" dirty="0"/>
              <a:t>Just like point count, LTC is still just an estimation, not a guarantee</a:t>
            </a:r>
          </a:p>
          <a:p>
            <a:pPr lvl="1"/>
            <a:r>
              <a:rPr lang="en-US" dirty="0"/>
              <a:t>Evaluation judgment is still crucial</a:t>
            </a:r>
          </a:p>
          <a:p>
            <a:r>
              <a:rPr lang="en-US" dirty="0"/>
              <a:t>Duplication can distort trick taking potential </a:t>
            </a:r>
          </a:p>
          <a:p>
            <a:pPr lvl="1"/>
            <a:r>
              <a:rPr lang="en-US" dirty="0"/>
              <a:t>e.g. singleton in a side suit in one hand facing </a:t>
            </a:r>
            <a:r>
              <a:rPr lang="en-US" dirty="0" err="1"/>
              <a:t>QJx</a:t>
            </a:r>
            <a:r>
              <a:rPr lang="en-US" dirty="0"/>
              <a:t> in the other hand</a:t>
            </a:r>
          </a:p>
          <a:p>
            <a:r>
              <a:rPr lang="en-US" dirty="0"/>
              <a:t>Inadequate combined trump texture may distort the trick taking potential</a:t>
            </a:r>
          </a:p>
          <a:p>
            <a:r>
              <a:rPr lang="en-US" dirty="0"/>
              <a:t>An eight-card trump fit with 4-4 or 5-3 between the two hands is often more “adequate” than something like a 6-2 or 7-1 trump fit</a:t>
            </a:r>
          </a:p>
          <a:p>
            <a:pPr lvl="1"/>
            <a:r>
              <a:rPr lang="en-US" dirty="0"/>
              <a:t>The more  balanced split of trumps allow more opportunities to maximizing the use of the individual trumps for creating additional tricks needed.</a:t>
            </a:r>
          </a:p>
        </p:txBody>
      </p:sp>
    </p:spTree>
    <p:extLst>
      <p:ext uri="{BB962C8B-B14F-4D97-AF65-F5344CB8AC3E}">
        <p14:creationId xmlns:p14="http://schemas.microsoft.com/office/powerpoint/2010/main" val="4045432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49A44F-BE27-6D5A-F61A-39C027EBFC3C}"/>
              </a:ext>
            </a:extLst>
          </p:cNvPr>
          <p:cNvSpPr>
            <a:spLocks noGrp="1"/>
          </p:cNvSpPr>
          <p:nvPr>
            <p:ph type="title"/>
          </p:nvPr>
        </p:nvSpPr>
        <p:spPr/>
        <p:txBody>
          <a:bodyPr/>
          <a:lstStyle/>
          <a:p>
            <a:r>
              <a:rPr lang="en-US" dirty="0"/>
              <a:t>Let’s try some exercises</a:t>
            </a:r>
          </a:p>
        </p:txBody>
      </p:sp>
      <p:sp>
        <p:nvSpPr>
          <p:cNvPr id="3" name="Content Placeholder 2">
            <a:extLst>
              <a:ext uri="{FF2B5EF4-FFF2-40B4-BE49-F238E27FC236}">
                <a16:creationId xmlns:a16="http://schemas.microsoft.com/office/drawing/2014/main" xmlns="" id="{8C96D331-3C31-E511-D813-2D57773DEA45}"/>
              </a:ext>
            </a:extLst>
          </p:cNvPr>
          <p:cNvSpPr>
            <a:spLocks noGrp="1"/>
          </p:cNvSpPr>
          <p:nvPr>
            <p:ph idx="1"/>
          </p:nvPr>
        </p:nvSpPr>
        <p:spPr/>
        <p:txBody>
          <a:bodyPr/>
          <a:lstStyle/>
          <a:p>
            <a:r>
              <a:rPr lang="en-US" dirty="0"/>
              <a:t>Partner opened 1S.  You raise to 2S.  Partner rebid 2NT, showing a balanced hand with likely 5 S and about 17-18 HCPs.  What should you rebid holding</a:t>
            </a:r>
          </a:p>
          <a:p>
            <a:pPr lvl="1"/>
            <a:r>
              <a:rPr lang="en-US" dirty="0"/>
              <a:t>S-xxx Ax D-xx C-</a:t>
            </a:r>
            <a:r>
              <a:rPr lang="en-US" dirty="0" err="1"/>
              <a:t>QJxxxx</a:t>
            </a:r>
            <a:r>
              <a:rPr lang="en-US" dirty="0"/>
              <a:t> ?</a:t>
            </a:r>
          </a:p>
          <a:p>
            <a:pPr marL="457200" lvl="1" indent="0">
              <a:buNone/>
            </a:pPr>
            <a:endParaRPr lang="en-US" dirty="0"/>
          </a:p>
          <a:p>
            <a:pPr marL="457200" lvl="1" indent="0">
              <a:buNone/>
            </a:pPr>
            <a:endParaRPr lang="en-US" dirty="0"/>
          </a:p>
        </p:txBody>
      </p:sp>
      <p:sp>
        <p:nvSpPr>
          <p:cNvPr id="8" name="TextBox 7">
            <a:extLst>
              <a:ext uri="{FF2B5EF4-FFF2-40B4-BE49-F238E27FC236}">
                <a16:creationId xmlns:a16="http://schemas.microsoft.com/office/drawing/2014/main" xmlns="" id="{C8200579-BF9E-F7E0-B977-4383D1A7EFAD}"/>
              </a:ext>
            </a:extLst>
          </p:cNvPr>
          <p:cNvSpPr txBox="1"/>
          <p:nvPr/>
        </p:nvSpPr>
        <p:spPr>
          <a:xfrm>
            <a:off x="1170039" y="4129547"/>
            <a:ext cx="10107561" cy="1938992"/>
          </a:xfrm>
          <a:prstGeom prst="rect">
            <a:avLst/>
          </a:prstGeom>
          <a:noFill/>
        </p:spPr>
        <p:txBody>
          <a:bodyPr wrap="square" rtlCol="0">
            <a:spAutoFit/>
          </a:bodyPr>
          <a:lstStyle/>
          <a:p>
            <a:pPr marL="0" indent="0">
              <a:buNone/>
            </a:pPr>
            <a:r>
              <a:rPr lang="en-US" sz="2400" b="1" i="1" dirty="0"/>
              <a:t>Partner’s 2NT rebids shows 17-18 HCPs, at least 1 to 2 LC lower than the expected 7.  Your hand evaluated to 3 in S, 1 in H, 2 in D, and 2 in C, for a total of 8.  If partner has 5.5 LC, (between 5 and 6), your combined LC is 8+5.5=13.5.  Subtracting that from 24, and the answer is 10.5, odds on for 10 tricks.  So, you can jump to 4S</a:t>
            </a:r>
          </a:p>
        </p:txBody>
      </p:sp>
    </p:spTree>
    <p:extLst>
      <p:ext uri="{BB962C8B-B14F-4D97-AF65-F5344CB8AC3E}">
        <p14:creationId xmlns:p14="http://schemas.microsoft.com/office/powerpoint/2010/main" val="29512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82D406-7B28-4D95-8A38-B59698371786}"/>
              </a:ext>
            </a:extLst>
          </p:cNvPr>
          <p:cNvSpPr>
            <a:spLocks noGrp="1"/>
          </p:cNvSpPr>
          <p:nvPr>
            <p:ph type="title"/>
          </p:nvPr>
        </p:nvSpPr>
        <p:spPr/>
        <p:txBody>
          <a:bodyPr/>
          <a:lstStyle/>
          <a:p>
            <a:r>
              <a:rPr lang="en-US" dirty="0"/>
              <a:t>Exercise 1 sample hand</a:t>
            </a:r>
          </a:p>
        </p:txBody>
      </p:sp>
      <p:sp>
        <p:nvSpPr>
          <p:cNvPr id="3" name="Content Placeholder 2">
            <a:extLst>
              <a:ext uri="{FF2B5EF4-FFF2-40B4-BE49-F238E27FC236}">
                <a16:creationId xmlns:a16="http://schemas.microsoft.com/office/drawing/2014/main" xmlns="" id="{CEEF47B1-04C5-B595-3DFC-6F37B8E31AFD}"/>
              </a:ext>
            </a:extLst>
          </p:cNvPr>
          <p:cNvSpPr>
            <a:spLocks noGrp="1"/>
          </p:cNvSpPr>
          <p:nvPr>
            <p:ph idx="1"/>
          </p:nvPr>
        </p:nvSpPr>
        <p:spPr>
          <a:xfrm>
            <a:off x="861458" y="1986210"/>
            <a:ext cx="10515600" cy="4351338"/>
          </a:xfrm>
        </p:spPr>
        <p:txBody>
          <a:bodyPr/>
          <a:lstStyle/>
          <a:p>
            <a:endParaRPr lang="en-US" dirty="0"/>
          </a:p>
        </p:txBody>
      </p:sp>
      <p:graphicFrame>
        <p:nvGraphicFramePr>
          <p:cNvPr id="4" name="Object 3">
            <a:extLst>
              <a:ext uri="{FF2B5EF4-FFF2-40B4-BE49-F238E27FC236}">
                <a16:creationId xmlns:a16="http://schemas.microsoft.com/office/drawing/2014/main" xmlns="" id="{991188EF-A41A-6079-E25E-B35E5C9C9E2E}"/>
              </a:ext>
            </a:extLst>
          </p:cNvPr>
          <p:cNvGraphicFramePr>
            <a:graphicFrameLocks noChangeAspect="1"/>
          </p:cNvGraphicFramePr>
          <p:nvPr>
            <p:extLst>
              <p:ext uri="{D42A27DB-BD31-4B8C-83A1-F6EECF244321}">
                <p14:modId xmlns:p14="http://schemas.microsoft.com/office/powerpoint/2010/main" val="2034274526"/>
              </p:ext>
            </p:extLst>
          </p:nvPr>
        </p:nvGraphicFramePr>
        <p:xfrm>
          <a:off x="861458" y="2084438"/>
          <a:ext cx="8685662" cy="3932903"/>
        </p:xfrm>
        <a:graphic>
          <a:graphicData uri="http://schemas.openxmlformats.org/presentationml/2006/ole">
            <mc:AlternateContent xmlns:mc="http://schemas.openxmlformats.org/markup-compatibility/2006">
              <mc:Choice xmlns:v="urn:schemas-microsoft-com:vml" Requires="v">
                <p:oleObj spid="_x0000_s1027" name="Bitmap Image" r:id="rId3" imgW="5928480" imgH="2750760" progId="PBrush">
                  <p:embed/>
                </p:oleObj>
              </mc:Choice>
              <mc:Fallback>
                <p:oleObj name="Bitmap Image" r:id="rId3" imgW="5928480" imgH="2750760" progId="PBrush">
                  <p:embed/>
                  <p:pic>
                    <p:nvPicPr>
                      <p:cNvPr id="4" name="Object 3">
                        <a:extLst>
                          <a:ext uri="{FF2B5EF4-FFF2-40B4-BE49-F238E27FC236}">
                            <a16:creationId xmlns:a16="http://schemas.microsoft.com/office/drawing/2014/main" xmlns="" id="{991188EF-A41A-6079-E25E-B35E5C9C9E2E}"/>
                          </a:ext>
                        </a:extLst>
                      </p:cNvPr>
                      <p:cNvPicPr/>
                      <p:nvPr/>
                    </p:nvPicPr>
                    <p:blipFill>
                      <a:blip r:embed="rId4"/>
                      <a:stretch>
                        <a:fillRect/>
                      </a:stretch>
                    </p:blipFill>
                    <p:spPr>
                      <a:xfrm>
                        <a:off x="861458" y="2084438"/>
                        <a:ext cx="8685662" cy="3932903"/>
                      </a:xfrm>
                      <a:prstGeom prst="rect">
                        <a:avLst/>
                      </a:prstGeom>
                    </p:spPr>
                  </p:pic>
                </p:oleObj>
              </mc:Fallback>
            </mc:AlternateContent>
          </a:graphicData>
        </a:graphic>
      </p:graphicFrame>
    </p:spTree>
    <p:extLst>
      <p:ext uri="{BB962C8B-B14F-4D97-AF65-F5344CB8AC3E}">
        <p14:creationId xmlns:p14="http://schemas.microsoft.com/office/powerpoint/2010/main" val="1265542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C75E91-A117-26F4-4D8F-F511C8F47E4A}"/>
              </a:ext>
            </a:extLst>
          </p:cNvPr>
          <p:cNvSpPr>
            <a:spLocks noGrp="1"/>
          </p:cNvSpPr>
          <p:nvPr>
            <p:ph type="title"/>
          </p:nvPr>
        </p:nvSpPr>
        <p:spPr/>
        <p:txBody>
          <a:bodyPr/>
          <a:lstStyle/>
          <a:p>
            <a:r>
              <a:rPr lang="en-US" dirty="0"/>
              <a:t>Another exercise</a:t>
            </a:r>
          </a:p>
        </p:txBody>
      </p:sp>
      <p:sp>
        <p:nvSpPr>
          <p:cNvPr id="3" name="Content Placeholder 2">
            <a:extLst>
              <a:ext uri="{FF2B5EF4-FFF2-40B4-BE49-F238E27FC236}">
                <a16:creationId xmlns:a16="http://schemas.microsoft.com/office/drawing/2014/main" xmlns="" id="{EA09B772-3393-9C13-8E6B-3E6601F7AA5F}"/>
              </a:ext>
            </a:extLst>
          </p:cNvPr>
          <p:cNvSpPr>
            <a:spLocks noGrp="1"/>
          </p:cNvSpPr>
          <p:nvPr>
            <p:ph idx="1"/>
          </p:nvPr>
        </p:nvSpPr>
        <p:spPr/>
        <p:txBody>
          <a:bodyPr/>
          <a:lstStyle/>
          <a:p>
            <a:r>
              <a:rPr lang="en-US" dirty="0"/>
              <a:t>You opened 1D holding    S-</a:t>
            </a:r>
            <a:r>
              <a:rPr lang="en-US" dirty="0" err="1"/>
              <a:t>AQx</a:t>
            </a:r>
            <a:r>
              <a:rPr lang="en-US" dirty="0"/>
              <a:t> H-</a:t>
            </a:r>
            <a:r>
              <a:rPr lang="en-US" dirty="0" err="1"/>
              <a:t>Kxxx</a:t>
            </a:r>
            <a:r>
              <a:rPr lang="en-US" dirty="0"/>
              <a:t> D-KQ10xx x</a:t>
            </a:r>
          </a:p>
          <a:p>
            <a:pPr lvl="1"/>
            <a:r>
              <a:rPr lang="en-US" dirty="0"/>
              <a:t>Partner bid 1H.  What should you rebid? </a:t>
            </a:r>
          </a:p>
          <a:p>
            <a:pPr lvl="1"/>
            <a:endParaRPr lang="en-US" dirty="0"/>
          </a:p>
        </p:txBody>
      </p:sp>
      <p:sp>
        <p:nvSpPr>
          <p:cNvPr id="4" name="TextBox 3">
            <a:extLst>
              <a:ext uri="{FF2B5EF4-FFF2-40B4-BE49-F238E27FC236}">
                <a16:creationId xmlns:a16="http://schemas.microsoft.com/office/drawing/2014/main" xmlns="" id="{3B71D6AE-18EE-763C-5DFC-9611082574DE}"/>
              </a:ext>
            </a:extLst>
          </p:cNvPr>
          <p:cNvSpPr txBox="1"/>
          <p:nvPr/>
        </p:nvSpPr>
        <p:spPr>
          <a:xfrm>
            <a:off x="1356852" y="2974258"/>
            <a:ext cx="9704438" cy="3046988"/>
          </a:xfrm>
          <a:prstGeom prst="rect">
            <a:avLst/>
          </a:prstGeom>
          <a:noFill/>
        </p:spPr>
        <p:txBody>
          <a:bodyPr wrap="square" rtlCol="0">
            <a:spAutoFit/>
          </a:bodyPr>
          <a:lstStyle/>
          <a:p>
            <a:r>
              <a:rPr lang="en-US" sz="2400" b="1" i="1" dirty="0"/>
              <a:t>Strictly speaking, your hand evaluated to 1(S)+2(H)+1(D)+1 (C) for a total of 5 LC.  Partner has 6-9 HCPs for the 1H response and should be around 9 LC.  So, 24 - (5+9) = 10, and you should consider just bidding 4H.  However, partner’s 1H response might have been made with a heart suit as weak as </a:t>
            </a:r>
            <a:r>
              <a:rPr lang="en-US" sz="2400" b="1" i="1" dirty="0" err="1"/>
              <a:t>Jxxx</a:t>
            </a:r>
            <a:r>
              <a:rPr lang="en-US" sz="2400" b="1" i="1" dirty="0"/>
              <a:t>, in which case your side do not have the requisite combined trump texture to meet the “adequate” trump fit requirement.  So, jumping directly to 4H may be wrong if partner happens NOT to have good enough H.  So, invite with 3H and give partner SOME leeway</a:t>
            </a:r>
          </a:p>
        </p:txBody>
      </p:sp>
    </p:spTree>
    <p:extLst>
      <p:ext uri="{BB962C8B-B14F-4D97-AF65-F5344CB8AC3E}">
        <p14:creationId xmlns:p14="http://schemas.microsoft.com/office/powerpoint/2010/main" val="76356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972891-3288-9893-4E13-364CE378BEB6}"/>
              </a:ext>
            </a:extLst>
          </p:cNvPr>
          <p:cNvSpPr>
            <a:spLocks noGrp="1"/>
          </p:cNvSpPr>
          <p:nvPr>
            <p:ph type="title"/>
          </p:nvPr>
        </p:nvSpPr>
        <p:spPr/>
        <p:txBody>
          <a:bodyPr/>
          <a:lstStyle/>
          <a:p>
            <a:r>
              <a:rPr lang="en-US" dirty="0"/>
              <a:t>Exercise 2 sample hand</a:t>
            </a:r>
          </a:p>
        </p:txBody>
      </p:sp>
      <p:sp>
        <p:nvSpPr>
          <p:cNvPr id="3" name="Content Placeholder 2">
            <a:extLst>
              <a:ext uri="{FF2B5EF4-FFF2-40B4-BE49-F238E27FC236}">
                <a16:creationId xmlns:a16="http://schemas.microsoft.com/office/drawing/2014/main" xmlns="" id="{3E77B93F-38D6-6643-1815-3414C8EB3671}"/>
              </a:ext>
            </a:extLst>
          </p:cNvPr>
          <p:cNvSpPr>
            <a:spLocks noGrp="1"/>
          </p:cNvSpPr>
          <p:nvPr>
            <p:ph idx="1"/>
          </p:nvPr>
        </p:nvSpPr>
        <p:spPr/>
        <p:txBody>
          <a:bodyPr/>
          <a:lstStyle/>
          <a:p>
            <a:endParaRPr lang="en-US" dirty="0"/>
          </a:p>
        </p:txBody>
      </p:sp>
      <p:graphicFrame>
        <p:nvGraphicFramePr>
          <p:cNvPr id="4" name="Object 3">
            <a:extLst>
              <a:ext uri="{FF2B5EF4-FFF2-40B4-BE49-F238E27FC236}">
                <a16:creationId xmlns:a16="http://schemas.microsoft.com/office/drawing/2014/main" xmlns="" id="{7CCB4FF1-78C4-04E3-60ED-DE9D5689C381}"/>
              </a:ext>
            </a:extLst>
          </p:cNvPr>
          <p:cNvGraphicFramePr>
            <a:graphicFrameLocks noChangeAspect="1"/>
          </p:cNvGraphicFramePr>
          <p:nvPr>
            <p:extLst>
              <p:ext uri="{D42A27DB-BD31-4B8C-83A1-F6EECF244321}">
                <p14:modId xmlns:p14="http://schemas.microsoft.com/office/powerpoint/2010/main" val="1569822739"/>
              </p:ext>
            </p:extLst>
          </p:nvPr>
        </p:nvGraphicFramePr>
        <p:xfrm>
          <a:off x="863190" y="1828085"/>
          <a:ext cx="10490609" cy="4348877"/>
        </p:xfrm>
        <a:graphic>
          <a:graphicData uri="http://schemas.openxmlformats.org/presentationml/2006/ole">
            <mc:AlternateContent xmlns:mc="http://schemas.openxmlformats.org/markup-compatibility/2006">
              <mc:Choice xmlns:v="urn:schemas-microsoft-com:vml" Requires="v">
                <p:oleObj spid="_x0000_s2051" name="Bitmap Image" r:id="rId3" imgW="5936040" imgH="2705040" progId="PBrush">
                  <p:embed/>
                </p:oleObj>
              </mc:Choice>
              <mc:Fallback>
                <p:oleObj name="Bitmap Image" r:id="rId3" imgW="5936040" imgH="2705040" progId="PBrush">
                  <p:embed/>
                  <p:pic>
                    <p:nvPicPr>
                      <p:cNvPr id="4" name="Object 3">
                        <a:extLst>
                          <a:ext uri="{FF2B5EF4-FFF2-40B4-BE49-F238E27FC236}">
                            <a16:creationId xmlns:a16="http://schemas.microsoft.com/office/drawing/2014/main" xmlns="" id="{7CCB4FF1-78C4-04E3-60ED-DE9D5689C381}"/>
                          </a:ext>
                        </a:extLst>
                      </p:cNvPr>
                      <p:cNvPicPr/>
                      <p:nvPr/>
                    </p:nvPicPr>
                    <p:blipFill>
                      <a:blip r:embed="rId4"/>
                      <a:stretch>
                        <a:fillRect/>
                      </a:stretch>
                    </p:blipFill>
                    <p:spPr>
                      <a:xfrm>
                        <a:off x="863190" y="1828085"/>
                        <a:ext cx="10490609" cy="4348877"/>
                      </a:xfrm>
                      <a:prstGeom prst="rect">
                        <a:avLst/>
                      </a:prstGeom>
                    </p:spPr>
                  </p:pic>
                </p:oleObj>
              </mc:Fallback>
            </mc:AlternateContent>
          </a:graphicData>
        </a:graphic>
      </p:graphicFrame>
    </p:spTree>
    <p:extLst>
      <p:ext uri="{BB962C8B-B14F-4D97-AF65-F5344CB8AC3E}">
        <p14:creationId xmlns:p14="http://schemas.microsoft.com/office/powerpoint/2010/main" val="1952658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CE019A-5664-A2C9-2FC7-A88FA712811A}"/>
              </a:ext>
            </a:extLst>
          </p:cNvPr>
          <p:cNvSpPr>
            <a:spLocks noGrp="1"/>
          </p:cNvSpPr>
          <p:nvPr>
            <p:ph type="title"/>
          </p:nvPr>
        </p:nvSpPr>
        <p:spPr/>
        <p:txBody>
          <a:bodyPr/>
          <a:lstStyle/>
          <a:p>
            <a:r>
              <a:rPr lang="en-US" dirty="0"/>
              <a:t>Third exercise</a:t>
            </a:r>
          </a:p>
        </p:txBody>
      </p:sp>
      <p:sp>
        <p:nvSpPr>
          <p:cNvPr id="3" name="Content Placeholder 2">
            <a:extLst>
              <a:ext uri="{FF2B5EF4-FFF2-40B4-BE49-F238E27FC236}">
                <a16:creationId xmlns:a16="http://schemas.microsoft.com/office/drawing/2014/main" xmlns="" id="{B237E1E9-9430-0D6F-5A24-700118B14EE1}"/>
              </a:ext>
            </a:extLst>
          </p:cNvPr>
          <p:cNvSpPr>
            <a:spLocks noGrp="1"/>
          </p:cNvSpPr>
          <p:nvPr>
            <p:ph idx="1"/>
          </p:nvPr>
        </p:nvSpPr>
        <p:spPr/>
        <p:txBody>
          <a:bodyPr/>
          <a:lstStyle/>
          <a:p>
            <a:r>
              <a:rPr lang="en-US" dirty="0"/>
              <a:t>Partner opened 1D.  You responded 1H, and partner jumped to 3H.  You hold S-x H-K9xxxx D-Ax C-</a:t>
            </a:r>
            <a:r>
              <a:rPr lang="en-US" dirty="0" err="1"/>
              <a:t>KQxx</a:t>
            </a:r>
            <a:r>
              <a:rPr lang="en-US" dirty="0"/>
              <a:t>.  What should you do?</a:t>
            </a:r>
          </a:p>
          <a:p>
            <a:endParaRPr lang="en-US" dirty="0"/>
          </a:p>
        </p:txBody>
      </p:sp>
      <p:sp>
        <p:nvSpPr>
          <p:cNvPr id="5" name="TextBox 4">
            <a:extLst>
              <a:ext uri="{FF2B5EF4-FFF2-40B4-BE49-F238E27FC236}">
                <a16:creationId xmlns:a16="http://schemas.microsoft.com/office/drawing/2014/main" xmlns="" id="{A09F2918-58E5-271C-8C3A-47C60D4400B8}"/>
              </a:ext>
            </a:extLst>
          </p:cNvPr>
          <p:cNvSpPr txBox="1"/>
          <p:nvPr/>
        </p:nvSpPr>
        <p:spPr>
          <a:xfrm>
            <a:off x="1120877" y="3429000"/>
            <a:ext cx="9822426" cy="2862322"/>
          </a:xfrm>
          <a:prstGeom prst="rect">
            <a:avLst/>
          </a:prstGeom>
          <a:noFill/>
        </p:spPr>
        <p:txBody>
          <a:bodyPr wrap="square" rtlCol="0">
            <a:spAutoFit/>
          </a:bodyPr>
          <a:lstStyle/>
          <a:p>
            <a:r>
              <a:rPr lang="en-US" sz="2000" b="1" i="1" dirty="0"/>
              <a:t>When partner invites 3H over your 1H response, partner is usually expected to have 6LC for H, one better than you might have expected from his typical 1D opening.  3H said if you have your expected minimum of 9 LC, typical with a 6-9 HCPs 1H response, stop.  Otherwise, go on to 4.  So, if you have better than 9 (like 8 or 8.5 LC), you should go to 4H.  On this hand, you have 5 LC for H.  24 – (5+6) = 11.  So, you should be able to make 11 tricks in H.  Make one try with 3S cue bid, and hope that partner can return a cue bid of 4C. Then, you can safely try 4NT KC.  Any time partner invite you to go to 4H with his jump to 3H, and you do not pass 3H, you basically have accepted the invite to play 4H.  The reason you do not bid 4H directly is because you think your hand is TOO GOOD to just bid 4H</a:t>
            </a:r>
          </a:p>
        </p:txBody>
      </p:sp>
    </p:spTree>
    <p:extLst>
      <p:ext uri="{BB962C8B-B14F-4D97-AF65-F5344CB8AC3E}">
        <p14:creationId xmlns:p14="http://schemas.microsoft.com/office/powerpoint/2010/main" val="1356235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3201FB-1AAE-05BB-CD16-7D43F4729ED9}"/>
              </a:ext>
            </a:extLst>
          </p:cNvPr>
          <p:cNvSpPr>
            <a:spLocks noGrp="1"/>
          </p:cNvSpPr>
          <p:nvPr>
            <p:ph type="title"/>
          </p:nvPr>
        </p:nvSpPr>
        <p:spPr/>
        <p:txBody>
          <a:bodyPr/>
          <a:lstStyle/>
          <a:p>
            <a:r>
              <a:rPr lang="en-US" dirty="0"/>
              <a:t>Exercise 3 sample hand</a:t>
            </a:r>
          </a:p>
        </p:txBody>
      </p:sp>
      <p:sp>
        <p:nvSpPr>
          <p:cNvPr id="3" name="Content Placeholder 2">
            <a:extLst>
              <a:ext uri="{FF2B5EF4-FFF2-40B4-BE49-F238E27FC236}">
                <a16:creationId xmlns:a16="http://schemas.microsoft.com/office/drawing/2014/main" xmlns="" id="{FD92C855-B5AD-A5C3-0985-B53854A5542B}"/>
              </a:ext>
            </a:extLst>
          </p:cNvPr>
          <p:cNvSpPr>
            <a:spLocks noGrp="1"/>
          </p:cNvSpPr>
          <p:nvPr>
            <p:ph idx="1"/>
          </p:nvPr>
        </p:nvSpPr>
        <p:spPr/>
        <p:txBody>
          <a:bodyPr/>
          <a:lstStyle/>
          <a:p>
            <a:endParaRPr lang="en-US" dirty="0"/>
          </a:p>
        </p:txBody>
      </p:sp>
      <p:graphicFrame>
        <p:nvGraphicFramePr>
          <p:cNvPr id="4" name="Object 3">
            <a:extLst>
              <a:ext uri="{FF2B5EF4-FFF2-40B4-BE49-F238E27FC236}">
                <a16:creationId xmlns:a16="http://schemas.microsoft.com/office/drawing/2014/main" xmlns="" id="{85062F4A-08EE-A688-7352-6AB8C046640D}"/>
              </a:ext>
            </a:extLst>
          </p:cNvPr>
          <p:cNvGraphicFramePr>
            <a:graphicFrameLocks noChangeAspect="1"/>
          </p:cNvGraphicFramePr>
          <p:nvPr>
            <p:extLst>
              <p:ext uri="{D42A27DB-BD31-4B8C-83A1-F6EECF244321}">
                <p14:modId xmlns:p14="http://schemas.microsoft.com/office/powerpoint/2010/main" val="1088320873"/>
              </p:ext>
            </p:extLst>
          </p:nvPr>
        </p:nvGraphicFramePr>
        <p:xfrm>
          <a:off x="843451" y="1837673"/>
          <a:ext cx="10510349" cy="4339290"/>
        </p:xfrm>
        <a:graphic>
          <a:graphicData uri="http://schemas.openxmlformats.org/presentationml/2006/ole">
            <mc:AlternateContent xmlns:mc="http://schemas.openxmlformats.org/markup-compatibility/2006">
              <mc:Choice xmlns:v="urn:schemas-microsoft-com:vml" Requires="v">
                <p:oleObj spid="_x0000_s3075" name="Bitmap Image" r:id="rId3" imgW="5951160" imgH="2674800" progId="PBrush">
                  <p:embed/>
                </p:oleObj>
              </mc:Choice>
              <mc:Fallback>
                <p:oleObj name="Bitmap Image" r:id="rId3" imgW="5951160" imgH="2674800" progId="PBrush">
                  <p:embed/>
                  <p:pic>
                    <p:nvPicPr>
                      <p:cNvPr id="4" name="Object 3">
                        <a:extLst>
                          <a:ext uri="{FF2B5EF4-FFF2-40B4-BE49-F238E27FC236}">
                            <a16:creationId xmlns:a16="http://schemas.microsoft.com/office/drawing/2014/main" xmlns="" id="{85062F4A-08EE-A688-7352-6AB8C046640D}"/>
                          </a:ext>
                        </a:extLst>
                      </p:cNvPr>
                      <p:cNvPicPr/>
                      <p:nvPr/>
                    </p:nvPicPr>
                    <p:blipFill>
                      <a:blip r:embed="rId4"/>
                      <a:stretch>
                        <a:fillRect/>
                      </a:stretch>
                    </p:blipFill>
                    <p:spPr>
                      <a:xfrm>
                        <a:off x="843451" y="1837673"/>
                        <a:ext cx="10510349" cy="4339290"/>
                      </a:xfrm>
                      <a:prstGeom prst="rect">
                        <a:avLst/>
                      </a:prstGeom>
                    </p:spPr>
                  </p:pic>
                </p:oleObj>
              </mc:Fallback>
            </mc:AlternateContent>
          </a:graphicData>
        </a:graphic>
      </p:graphicFrame>
    </p:spTree>
    <p:extLst>
      <p:ext uri="{BB962C8B-B14F-4D97-AF65-F5344CB8AC3E}">
        <p14:creationId xmlns:p14="http://schemas.microsoft.com/office/powerpoint/2010/main" val="2286065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A52058-C5C5-5EF5-5E3E-E251DACEA133}"/>
              </a:ext>
            </a:extLst>
          </p:cNvPr>
          <p:cNvSpPr>
            <a:spLocks noGrp="1"/>
          </p:cNvSpPr>
          <p:nvPr>
            <p:ph type="title"/>
          </p:nvPr>
        </p:nvSpPr>
        <p:spPr/>
        <p:txBody>
          <a:bodyPr/>
          <a:lstStyle/>
          <a:p>
            <a:r>
              <a:rPr lang="en-US" dirty="0"/>
              <a:t>One more </a:t>
            </a:r>
          </a:p>
        </p:txBody>
      </p:sp>
      <p:sp>
        <p:nvSpPr>
          <p:cNvPr id="3" name="Content Placeholder 2">
            <a:extLst>
              <a:ext uri="{FF2B5EF4-FFF2-40B4-BE49-F238E27FC236}">
                <a16:creationId xmlns:a16="http://schemas.microsoft.com/office/drawing/2014/main" xmlns="" id="{EB0EEECF-820A-937C-C913-9E1430DC343E}"/>
              </a:ext>
            </a:extLst>
          </p:cNvPr>
          <p:cNvSpPr>
            <a:spLocks noGrp="1"/>
          </p:cNvSpPr>
          <p:nvPr>
            <p:ph idx="1"/>
          </p:nvPr>
        </p:nvSpPr>
        <p:spPr/>
        <p:txBody>
          <a:bodyPr/>
          <a:lstStyle/>
          <a:p>
            <a:r>
              <a:rPr lang="en-US" dirty="0"/>
              <a:t>Not vulnerable versus vulnerable opponents, your partner opened 1H.  The bidding then proceeded </a:t>
            </a:r>
          </a:p>
          <a:p>
            <a:pPr lvl="1"/>
            <a:r>
              <a:rPr lang="en-US" dirty="0"/>
              <a:t>1H-1S-P-2H-P-4S-?</a:t>
            </a:r>
          </a:p>
          <a:p>
            <a:pPr lvl="1"/>
            <a:r>
              <a:rPr lang="en-US" dirty="0"/>
              <a:t>You hold   S-x H-</a:t>
            </a:r>
            <a:r>
              <a:rPr lang="en-US" dirty="0" err="1"/>
              <a:t>xxxx</a:t>
            </a:r>
            <a:r>
              <a:rPr lang="en-US" dirty="0"/>
              <a:t> D-xx C-</a:t>
            </a:r>
            <a:r>
              <a:rPr lang="en-US" dirty="0" err="1"/>
              <a:t>xxxxxx</a:t>
            </a:r>
            <a:endParaRPr lang="en-US" dirty="0"/>
          </a:p>
          <a:p>
            <a:pPr lvl="1"/>
            <a:r>
              <a:rPr lang="en-US" dirty="0"/>
              <a:t>Should you pass again, or sacrifice in 5H?</a:t>
            </a:r>
          </a:p>
          <a:p>
            <a:pPr lvl="1"/>
            <a:endParaRPr lang="en-US" dirty="0"/>
          </a:p>
          <a:p>
            <a:pPr lvl="1"/>
            <a:endParaRPr lang="en-US" dirty="0"/>
          </a:p>
          <a:p>
            <a:pPr lvl="1"/>
            <a:endParaRPr lang="en-US" dirty="0"/>
          </a:p>
        </p:txBody>
      </p:sp>
      <p:sp>
        <p:nvSpPr>
          <p:cNvPr id="7" name="TextBox 6">
            <a:extLst>
              <a:ext uri="{FF2B5EF4-FFF2-40B4-BE49-F238E27FC236}">
                <a16:creationId xmlns:a16="http://schemas.microsoft.com/office/drawing/2014/main" xmlns="" id="{C70707CE-D5FA-6B56-BE13-4D061B67A39C}"/>
              </a:ext>
            </a:extLst>
          </p:cNvPr>
          <p:cNvSpPr txBox="1"/>
          <p:nvPr/>
        </p:nvSpPr>
        <p:spPr>
          <a:xfrm>
            <a:off x="1061884" y="4444181"/>
            <a:ext cx="10291915" cy="1754326"/>
          </a:xfrm>
          <a:prstGeom prst="rect">
            <a:avLst/>
          </a:prstGeom>
          <a:noFill/>
          <a:ln>
            <a:solidFill>
              <a:schemeClr val="accent1"/>
            </a:solidFill>
          </a:ln>
        </p:spPr>
        <p:txBody>
          <a:bodyPr wrap="square" rtlCol="0">
            <a:spAutoFit/>
          </a:bodyPr>
          <a:lstStyle/>
          <a:p>
            <a:r>
              <a:rPr lang="en-US" dirty="0"/>
              <a:t>In spite of your zero count, you had a 9 LC hand for H.  Between you and partner, you are supposed to have at least 9 combined H as trumps. If partner had a typical 7 LC for his 1H opening, you combined LTC would be 7+9 = 16.  Subtracting that from 24 gives an answer of 8 possible tricks playing in 5HX, going down 3 for -500, a good exchange if they can make 4S for 620 or more.  However, there is always the chance that a 5H bid might drive them into 5 or even 6S.  So, while the -500-point sacrifice might be worthwhile, you probably do not want to stir up the hornet’s nest by bidding 5H.  </a:t>
            </a:r>
          </a:p>
        </p:txBody>
      </p:sp>
    </p:spTree>
    <p:extLst>
      <p:ext uri="{BB962C8B-B14F-4D97-AF65-F5344CB8AC3E}">
        <p14:creationId xmlns:p14="http://schemas.microsoft.com/office/powerpoint/2010/main" val="249019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E32505-5478-6BB9-9049-89F586D1977C}"/>
              </a:ext>
            </a:extLst>
          </p:cNvPr>
          <p:cNvSpPr>
            <a:spLocks noGrp="1"/>
          </p:cNvSpPr>
          <p:nvPr>
            <p:ph type="title"/>
          </p:nvPr>
        </p:nvSpPr>
        <p:spPr/>
        <p:txBody>
          <a:bodyPr/>
          <a:lstStyle/>
          <a:p>
            <a:r>
              <a:rPr lang="en-US" dirty="0"/>
              <a:t>What is Losing Trick Count (LTC)?</a:t>
            </a:r>
          </a:p>
        </p:txBody>
      </p:sp>
      <p:sp>
        <p:nvSpPr>
          <p:cNvPr id="3" name="Content Placeholder 2">
            <a:extLst>
              <a:ext uri="{FF2B5EF4-FFF2-40B4-BE49-F238E27FC236}">
                <a16:creationId xmlns:a16="http://schemas.microsoft.com/office/drawing/2014/main" xmlns="" id="{ED462BB2-9380-AB3D-CD2C-7BB86ED7751E}"/>
              </a:ext>
            </a:extLst>
          </p:cNvPr>
          <p:cNvSpPr>
            <a:spLocks noGrp="1"/>
          </p:cNvSpPr>
          <p:nvPr>
            <p:ph idx="1"/>
          </p:nvPr>
        </p:nvSpPr>
        <p:spPr/>
        <p:txBody>
          <a:bodyPr/>
          <a:lstStyle/>
          <a:p>
            <a:r>
              <a:rPr lang="en-US" dirty="0"/>
              <a:t>A different way to estimate the combined trick taking potential of two hands </a:t>
            </a:r>
          </a:p>
          <a:p>
            <a:r>
              <a:rPr lang="en-US" dirty="0"/>
              <a:t>Can only be reliably apply for </a:t>
            </a:r>
            <a:r>
              <a:rPr lang="en-US" b="1" i="1" dirty="0">
                <a:solidFill>
                  <a:srgbClr val="FF0000"/>
                </a:solidFill>
              </a:rPr>
              <a:t>trump contracts</a:t>
            </a:r>
            <a:r>
              <a:rPr lang="en-US" dirty="0"/>
              <a:t> once an </a:t>
            </a:r>
            <a:r>
              <a:rPr lang="en-US" b="1" i="1" dirty="0">
                <a:solidFill>
                  <a:srgbClr val="FF0000"/>
                </a:solidFill>
              </a:rPr>
              <a:t>adequate</a:t>
            </a:r>
            <a:r>
              <a:rPr lang="en-US" b="1" i="1" dirty="0"/>
              <a:t> </a:t>
            </a:r>
            <a:r>
              <a:rPr lang="en-US" dirty="0"/>
              <a:t>trump fit has been established</a:t>
            </a:r>
            <a:endParaRPr lang="en-US" b="1" i="1" dirty="0"/>
          </a:p>
          <a:p>
            <a:r>
              <a:rPr lang="en-US" dirty="0"/>
              <a:t>Adequate trump fit is defined as</a:t>
            </a:r>
          </a:p>
          <a:p>
            <a:pPr lvl="1"/>
            <a:r>
              <a:rPr lang="en-US" dirty="0"/>
              <a:t>At least 8 combined trumps between the two hands</a:t>
            </a:r>
          </a:p>
          <a:p>
            <a:pPr lvl="2"/>
            <a:r>
              <a:rPr lang="en-US" dirty="0"/>
              <a:t>If only 8, needs either the Ace and another secondary honor, or 3 or the top 5 honors</a:t>
            </a:r>
          </a:p>
          <a:p>
            <a:pPr lvl="1"/>
            <a:r>
              <a:rPr lang="en-US" dirty="0"/>
              <a:t>With 9 the A, or K and at least one of Q,J,10.</a:t>
            </a:r>
          </a:p>
          <a:p>
            <a:pPr lvl="1"/>
            <a:r>
              <a:rPr lang="en-US" dirty="0"/>
              <a:t>With 10 or more, any of A, K, or QJ. </a:t>
            </a:r>
          </a:p>
        </p:txBody>
      </p:sp>
    </p:spTree>
    <p:extLst>
      <p:ext uri="{BB962C8B-B14F-4D97-AF65-F5344CB8AC3E}">
        <p14:creationId xmlns:p14="http://schemas.microsoft.com/office/powerpoint/2010/main" val="2922861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D6D003-5806-B7FD-A4E3-4AAA2A0197F2}"/>
              </a:ext>
            </a:extLst>
          </p:cNvPr>
          <p:cNvSpPr>
            <a:spLocks noGrp="1"/>
          </p:cNvSpPr>
          <p:nvPr>
            <p:ph type="title"/>
          </p:nvPr>
        </p:nvSpPr>
        <p:spPr/>
        <p:txBody>
          <a:bodyPr/>
          <a:lstStyle/>
          <a:p>
            <a:r>
              <a:rPr lang="en-US" dirty="0"/>
              <a:t>Exercise 4 sample hand</a:t>
            </a:r>
          </a:p>
        </p:txBody>
      </p:sp>
      <p:sp>
        <p:nvSpPr>
          <p:cNvPr id="3" name="Content Placeholder 2">
            <a:extLst>
              <a:ext uri="{FF2B5EF4-FFF2-40B4-BE49-F238E27FC236}">
                <a16:creationId xmlns:a16="http://schemas.microsoft.com/office/drawing/2014/main" xmlns="" id="{F393CF7C-0A60-D369-7B63-E54887B2A406}"/>
              </a:ext>
            </a:extLst>
          </p:cNvPr>
          <p:cNvSpPr>
            <a:spLocks noGrp="1"/>
          </p:cNvSpPr>
          <p:nvPr>
            <p:ph idx="1"/>
          </p:nvPr>
        </p:nvSpPr>
        <p:spPr/>
        <p:txBody>
          <a:bodyPr/>
          <a:lstStyle/>
          <a:p>
            <a:endParaRPr lang="en-US" dirty="0"/>
          </a:p>
        </p:txBody>
      </p:sp>
      <p:graphicFrame>
        <p:nvGraphicFramePr>
          <p:cNvPr id="4" name="Object 3">
            <a:extLst>
              <a:ext uri="{FF2B5EF4-FFF2-40B4-BE49-F238E27FC236}">
                <a16:creationId xmlns:a16="http://schemas.microsoft.com/office/drawing/2014/main" xmlns="" id="{050FBB2E-A7DC-505F-EC4B-900054B0D006}"/>
              </a:ext>
            </a:extLst>
          </p:cNvPr>
          <p:cNvGraphicFramePr>
            <a:graphicFrameLocks noChangeAspect="1"/>
          </p:cNvGraphicFramePr>
          <p:nvPr>
            <p:extLst>
              <p:ext uri="{D42A27DB-BD31-4B8C-83A1-F6EECF244321}">
                <p14:modId xmlns:p14="http://schemas.microsoft.com/office/powerpoint/2010/main" val="2145615796"/>
              </p:ext>
            </p:extLst>
          </p:nvPr>
        </p:nvGraphicFramePr>
        <p:xfrm>
          <a:off x="841859" y="1817139"/>
          <a:ext cx="10511941" cy="4359823"/>
        </p:xfrm>
        <a:graphic>
          <a:graphicData uri="http://schemas.openxmlformats.org/presentationml/2006/ole">
            <mc:AlternateContent xmlns:mc="http://schemas.openxmlformats.org/markup-compatibility/2006">
              <mc:Choice xmlns:v="urn:schemas-microsoft-com:vml" Requires="v">
                <p:oleObj spid="_x0000_s4099" name="Bitmap Image" r:id="rId3" imgW="5928480" imgH="2689920" progId="PBrush">
                  <p:embed/>
                </p:oleObj>
              </mc:Choice>
              <mc:Fallback>
                <p:oleObj name="Bitmap Image" r:id="rId3" imgW="5928480" imgH="2689920" progId="PBrush">
                  <p:embed/>
                  <p:pic>
                    <p:nvPicPr>
                      <p:cNvPr id="4" name="Object 3">
                        <a:extLst>
                          <a:ext uri="{FF2B5EF4-FFF2-40B4-BE49-F238E27FC236}">
                            <a16:creationId xmlns:a16="http://schemas.microsoft.com/office/drawing/2014/main" xmlns="" id="{050FBB2E-A7DC-505F-EC4B-900054B0D006}"/>
                          </a:ext>
                        </a:extLst>
                      </p:cNvPr>
                      <p:cNvPicPr/>
                      <p:nvPr/>
                    </p:nvPicPr>
                    <p:blipFill>
                      <a:blip r:embed="rId4"/>
                      <a:stretch>
                        <a:fillRect/>
                      </a:stretch>
                    </p:blipFill>
                    <p:spPr>
                      <a:xfrm>
                        <a:off x="841859" y="1817139"/>
                        <a:ext cx="10511941" cy="4359823"/>
                      </a:xfrm>
                      <a:prstGeom prst="rect">
                        <a:avLst/>
                      </a:prstGeom>
                    </p:spPr>
                  </p:pic>
                </p:oleObj>
              </mc:Fallback>
            </mc:AlternateContent>
          </a:graphicData>
        </a:graphic>
      </p:graphicFrame>
    </p:spTree>
    <p:extLst>
      <p:ext uri="{BB962C8B-B14F-4D97-AF65-F5344CB8AC3E}">
        <p14:creationId xmlns:p14="http://schemas.microsoft.com/office/powerpoint/2010/main" val="888762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C1BDA-894E-72AE-9DEE-A7EE3FD74A1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xmlns="" id="{C32923EE-10C5-4FE2-3CC1-19C746D61236}"/>
              </a:ext>
            </a:extLst>
          </p:cNvPr>
          <p:cNvSpPr>
            <a:spLocks noGrp="1"/>
          </p:cNvSpPr>
          <p:nvPr>
            <p:ph idx="1"/>
          </p:nvPr>
        </p:nvSpPr>
        <p:spPr/>
        <p:txBody>
          <a:bodyPr/>
          <a:lstStyle/>
          <a:p>
            <a:r>
              <a:rPr lang="en-US" dirty="0"/>
              <a:t>Learn to use the alternate method of Losing Trick Count to more accurately estimate the trick taking potential of the two combined hands for a trump contract</a:t>
            </a:r>
          </a:p>
          <a:p>
            <a:pPr lvl="1"/>
            <a:r>
              <a:rPr lang="en-US" dirty="0"/>
              <a:t>Prerequisite is that there must be an “adequate trump fit” established</a:t>
            </a:r>
          </a:p>
          <a:p>
            <a:pPr lvl="1"/>
            <a:r>
              <a:rPr lang="en-US" dirty="0"/>
              <a:t>Can only be applied for suit trump contract</a:t>
            </a:r>
          </a:p>
          <a:p>
            <a:pPr lvl="1"/>
            <a:r>
              <a:rPr lang="en-US" dirty="0"/>
              <a:t>Often more accurate than using HCP evaluation with somewhat subjective assignment of compensating playing points attributed to shortness and distribution</a:t>
            </a:r>
          </a:p>
        </p:txBody>
      </p:sp>
    </p:spTree>
    <p:extLst>
      <p:ext uri="{BB962C8B-B14F-4D97-AF65-F5344CB8AC3E}">
        <p14:creationId xmlns:p14="http://schemas.microsoft.com/office/powerpoint/2010/main" val="4184382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BB6D7-0387-9FE4-F4B0-43296E00DAD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xmlns="" id="{8191A996-307B-7CFB-306A-D00AD66FECBD}"/>
              </a:ext>
            </a:extLst>
          </p:cNvPr>
          <p:cNvSpPr>
            <a:spLocks noGrp="1"/>
          </p:cNvSpPr>
          <p:nvPr>
            <p:ph idx="1"/>
          </p:nvPr>
        </p:nvSpPr>
        <p:spPr/>
        <p:txBody>
          <a:bodyPr/>
          <a:lstStyle/>
          <a:p>
            <a:r>
              <a:rPr lang="en-US" dirty="0"/>
              <a:t>LTC at bridgebum.com</a:t>
            </a:r>
          </a:p>
          <a:p>
            <a:r>
              <a:rPr lang="en-US" dirty="0"/>
              <a:t>The Losing Trick Count at Blueberrybridge.com</a:t>
            </a:r>
          </a:p>
          <a:p>
            <a:r>
              <a:rPr lang="en-US" dirty="0"/>
              <a:t>Losing Trick Count by Ron Klinger</a:t>
            </a:r>
          </a:p>
          <a:p>
            <a:r>
              <a:rPr lang="en-US" dirty="0"/>
              <a:t>Losing Trick Count by Jennifer Jones at goodreads.com</a:t>
            </a:r>
          </a:p>
        </p:txBody>
      </p:sp>
    </p:spTree>
    <p:extLst>
      <p:ext uri="{BB962C8B-B14F-4D97-AF65-F5344CB8AC3E}">
        <p14:creationId xmlns:p14="http://schemas.microsoft.com/office/powerpoint/2010/main" val="2392120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6699CA-F8F0-4D28-FD04-62A0BC080EE5}"/>
              </a:ext>
            </a:extLst>
          </p:cNvPr>
          <p:cNvSpPr>
            <a:spLocks noGrp="1"/>
          </p:cNvSpPr>
          <p:nvPr>
            <p:ph type="title"/>
          </p:nvPr>
        </p:nvSpPr>
        <p:spPr/>
        <p:txBody>
          <a:bodyPr/>
          <a:lstStyle/>
          <a:p>
            <a:r>
              <a:rPr lang="en-US" dirty="0"/>
              <a:t>When to use LTC</a:t>
            </a:r>
          </a:p>
        </p:txBody>
      </p:sp>
      <p:sp>
        <p:nvSpPr>
          <p:cNvPr id="3" name="Content Placeholder 2">
            <a:extLst>
              <a:ext uri="{FF2B5EF4-FFF2-40B4-BE49-F238E27FC236}">
                <a16:creationId xmlns:a16="http://schemas.microsoft.com/office/drawing/2014/main" xmlns="" id="{88A186DF-2927-0563-D877-FF0760592278}"/>
              </a:ext>
            </a:extLst>
          </p:cNvPr>
          <p:cNvSpPr>
            <a:spLocks noGrp="1"/>
          </p:cNvSpPr>
          <p:nvPr>
            <p:ph idx="1"/>
          </p:nvPr>
        </p:nvSpPr>
        <p:spPr/>
        <p:txBody>
          <a:bodyPr/>
          <a:lstStyle/>
          <a:p>
            <a:r>
              <a:rPr lang="en-US" dirty="0"/>
              <a:t>When deciding whether to bid on trying to get to possible games or slams</a:t>
            </a:r>
          </a:p>
          <a:p>
            <a:pPr lvl="1"/>
            <a:r>
              <a:rPr lang="en-US" dirty="0"/>
              <a:t>Including inviting game or slam</a:t>
            </a:r>
          </a:p>
          <a:p>
            <a:pPr lvl="1"/>
            <a:r>
              <a:rPr lang="en-US" dirty="0"/>
              <a:t>But only after an “adequate” trump fit has been established between the combined hands</a:t>
            </a:r>
          </a:p>
          <a:p>
            <a:r>
              <a:rPr lang="en-US" dirty="0"/>
              <a:t>Deciding if a marginal hand should be opened or not</a:t>
            </a:r>
          </a:p>
          <a:p>
            <a:r>
              <a:rPr lang="en-US" dirty="0"/>
              <a:t>Deciding whether to compete further or to sacrifice</a:t>
            </a:r>
          </a:p>
        </p:txBody>
      </p:sp>
    </p:spTree>
    <p:extLst>
      <p:ext uri="{BB962C8B-B14F-4D97-AF65-F5344CB8AC3E}">
        <p14:creationId xmlns:p14="http://schemas.microsoft.com/office/powerpoint/2010/main" val="4218509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7AE13A-9718-6254-3826-67D1CDBA3B2A}"/>
              </a:ext>
            </a:extLst>
          </p:cNvPr>
          <p:cNvSpPr>
            <a:spLocks noGrp="1"/>
          </p:cNvSpPr>
          <p:nvPr>
            <p:ph type="title"/>
          </p:nvPr>
        </p:nvSpPr>
        <p:spPr>
          <a:xfrm>
            <a:off x="838200" y="67754"/>
            <a:ext cx="10515600" cy="613283"/>
          </a:xfrm>
        </p:spPr>
        <p:txBody>
          <a:bodyPr>
            <a:normAutofit fontScale="90000"/>
          </a:bodyPr>
          <a:lstStyle/>
          <a:p>
            <a:r>
              <a:rPr lang="en-US" dirty="0"/>
              <a:t>                   How Does It Work</a:t>
            </a:r>
          </a:p>
        </p:txBody>
      </p:sp>
      <p:sp>
        <p:nvSpPr>
          <p:cNvPr id="3" name="Content Placeholder 2">
            <a:extLst>
              <a:ext uri="{FF2B5EF4-FFF2-40B4-BE49-F238E27FC236}">
                <a16:creationId xmlns:a16="http://schemas.microsoft.com/office/drawing/2014/main" xmlns="" id="{EF714289-987F-DB92-71EA-6949EF2748E0}"/>
              </a:ext>
            </a:extLst>
          </p:cNvPr>
          <p:cNvSpPr>
            <a:spLocks noGrp="1"/>
          </p:cNvSpPr>
          <p:nvPr>
            <p:ph idx="1"/>
          </p:nvPr>
        </p:nvSpPr>
        <p:spPr>
          <a:xfrm>
            <a:off x="838200" y="859536"/>
            <a:ext cx="10515600" cy="5317427"/>
          </a:xfrm>
        </p:spPr>
        <p:txBody>
          <a:bodyPr/>
          <a:lstStyle/>
          <a:p>
            <a:pPr marL="0" indent="0">
              <a:buNone/>
            </a:pPr>
            <a:r>
              <a:rPr lang="en-US" dirty="0"/>
              <a:t>Use Losing Trick Count to figure your trick taking potential once your partnership has established an 8 or more card trump fit:</a:t>
            </a:r>
          </a:p>
          <a:p>
            <a:endParaRPr lang="en-US" dirty="0"/>
          </a:p>
          <a:p>
            <a:pPr marL="514350" indent="-514350">
              <a:buFont typeface="+mj-lt"/>
              <a:buAutoNum type="arabicPeriod"/>
            </a:pPr>
            <a:r>
              <a:rPr lang="en-US" dirty="0"/>
              <a:t>Count your losers</a:t>
            </a:r>
          </a:p>
          <a:p>
            <a:pPr marL="514350" indent="-514350">
              <a:buFont typeface="+mj-lt"/>
              <a:buAutoNum type="arabicPeriod"/>
            </a:pPr>
            <a:r>
              <a:rPr lang="en-US" dirty="0"/>
              <a:t>Estimate partner’s losers</a:t>
            </a:r>
          </a:p>
          <a:p>
            <a:pPr marL="514350" indent="-514350">
              <a:buFont typeface="+mj-lt"/>
              <a:buAutoNum type="arabicPeriod"/>
            </a:pPr>
            <a:r>
              <a:rPr lang="en-US" dirty="0"/>
              <a:t>Add these together and subtract the total from 24</a:t>
            </a:r>
          </a:p>
          <a:p>
            <a:pPr marL="514350" indent="-514350">
              <a:buFont typeface="+mj-lt"/>
              <a:buAutoNum type="arabicPeriod"/>
            </a:pPr>
            <a:endParaRPr lang="en-US" dirty="0"/>
          </a:p>
          <a:p>
            <a:pPr marL="0" indent="0">
              <a:buNone/>
            </a:pPr>
            <a:r>
              <a:rPr lang="en-US" dirty="0"/>
              <a:t> The answer is the number of tricks your partnership will likely make.</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2926192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8949F-9C95-85C3-3316-B0AE712A2005}"/>
              </a:ext>
            </a:extLst>
          </p:cNvPr>
          <p:cNvSpPr>
            <a:spLocks noGrp="1"/>
          </p:cNvSpPr>
          <p:nvPr>
            <p:ph type="title"/>
          </p:nvPr>
        </p:nvSpPr>
        <p:spPr/>
        <p:txBody>
          <a:bodyPr/>
          <a:lstStyle/>
          <a:p>
            <a:r>
              <a:rPr lang="en-US" dirty="0"/>
              <a:t>Step 1: counting “losers”</a:t>
            </a:r>
          </a:p>
        </p:txBody>
      </p:sp>
      <p:sp>
        <p:nvSpPr>
          <p:cNvPr id="3" name="Content Placeholder 2">
            <a:extLst>
              <a:ext uri="{FF2B5EF4-FFF2-40B4-BE49-F238E27FC236}">
                <a16:creationId xmlns:a16="http://schemas.microsoft.com/office/drawing/2014/main" xmlns="" id="{ABC71845-B4F0-1D04-C2E9-180BE09D88BF}"/>
              </a:ext>
            </a:extLst>
          </p:cNvPr>
          <p:cNvSpPr>
            <a:spLocks noGrp="1"/>
          </p:cNvSpPr>
          <p:nvPr>
            <p:ph idx="1"/>
          </p:nvPr>
        </p:nvSpPr>
        <p:spPr/>
        <p:txBody>
          <a:bodyPr>
            <a:normAutofit fontScale="92500" lnSpcReduction="20000"/>
          </a:bodyPr>
          <a:lstStyle/>
          <a:p>
            <a:r>
              <a:rPr lang="en-US" dirty="0"/>
              <a:t>Each side suit with 3 or more cards starts with worst case 3 “losers”</a:t>
            </a:r>
          </a:p>
          <a:p>
            <a:pPr lvl="1"/>
            <a:r>
              <a:rPr lang="en-US" dirty="0"/>
              <a:t>Count a loser for every A, K or Q missing in that suit</a:t>
            </a:r>
          </a:p>
          <a:p>
            <a:pPr lvl="2"/>
            <a:r>
              <a:rPr lang="en-US" dirty="0"/>
              <a:t>532, 9743, 765432 are all THREE (3) loser count suit </a:t>
            </a:r>
          </a:p>
          <a:p>
            <a:pPr lvl="1"/>
            <a:r>
              <a:rPr lang="en-US" dirty="0"/>
              <a:t>0 loser suit: AKQ, AKQ4, AKQ743</a:t>
            </a:r>
          </a:p>
          <a:p>
            <a:pPr lvl="1"/>
            <a:r>
              <a:rPr lang="en-US" dirty="0"/>
              <a:t>1 loser suit: AQ2, KQ65, AK742</a:t>
            </a:r>
          </a:p>
          <a:p>
            <a:pPr lvl="1"/>
            <a:r>
              <a:rPr lang="en-US" dirty="0"/>
              <a:t>1-1/2 loser suit: AJ10, KJ63, AJ8762</a:t>
            </a:r>
          </a:p>
          <a:p>
            <a:pPr lvl="1"/>
            <a:r>
              <a:rPr lang="en-US" dirty="0"/>
              <a:t>2 loser suit: A82, K974, QJ874 (</a:t>
            </a:r>
            <a:r>
              <a:rPr lang="en-US" dirty="0">
                <a:solidFill>
                  <a:srgbClr val="FF0000"/>
                </a:solidFill>
              </a:rPr>
              <a:t>need the J to support the Q</a:t>
            </a:r>
            <a:r>
              <a:rPr lang="en-US" dirty="0"/>
              <a:t>)</a:t>
            </a:r>
          </a:p>
          <a:p>
            <a:pPr lvl="1"/>
            <a:r>
              <a:rPr lang="en-US" dirty="0"/>
              <a:t>2-1/2 loser suit:  Q43, Q964, Q7542 (</a:t>
            </a:r>
            <a:r>
              <a:rPr lang="en-US" dirty="0">
                <a:solidFill>
                  <a:srgbClr val="FF0000"/>
                </a:solidFill>
              </a:rPr>
              <a:t>1/2 loser more with Q but no J support</a:t>
            </a:r>
            <a:r>
              <a:rPr lang="en-US" dirty="0"/>
              <a:t>)</a:t>
            </a:r>
          </a:p>
          <a:p>
            <a:r>
              <a:rPr lang="en-US" dirty="0"/>
              <a:t>Each side suit with 2 cards starts with worst case 2 “losers”</a:t>
            </a:r>
          </a:p>
          <a:p>
            <a:pPr lvl="1"/>
            <a:r>
              <a:rPr lang="en-US" dirty="0"/>
              <a:t>Count one loser for each A or K missing</a:t>
            </a:r>
          </a:p>
          <a:p>
            <a:pPr lvl="1"/>
            <a:r>
              <a:rPr lang="en-US" dirty="0"/>
              <a:t>0 loser suit: AK</a:t>
            </a:r>
          </a:p>
          <a:p>
            <a:pPr lvl="1"/>
            <a:r>
              <a:rPr lang="en-US" dirty="0"/>
              <a:t>1 loser suit: A2, K7</a:t>
            </a:r>
          </a:p>
          <a:p>
            <a:pPr lvl="1"/>
            <a:r>
              <a:rPr lang="en-US" dirty="0"/>
              <a:t>2 loser suit: QJ or any other weaker doubleton</a:t>
            </a:r>
          </a:p>
          <a:p>
            <a:pPr lvl="1"/>
            <a:endParaRPr lang="en-US" dirty="0"/>
          </a:p>
        </p:txBody>
      </p:sp>
    </p:spTree>
    <p:extLst>
      <p:ext uri="{BB962C8B-B14F-4D97-AF65-F5344CB8AC3E}">
        <p14:creationId xmlns:p14="http://schemas.microsoft.com/office/powerpoint/2010/main" val="370059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bg2"/>
                                      </p:to>
                                    </p:animClr>
                                  </p:sub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chemeClr val="bg2"/>
                                      </p:to>
                                    </p:animClr>
                                  </p:sub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chemeClr val="bg2"/>
                                      </p:to>
                                    </p:animClr>
                                  </p:sub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86D547-DF53-1CD6-C58F-2F08DA2F6330}"/>
              </a:ext>
            </a:extLst>
          </p:cNvPr>
          <p:cNvSpPr>
            <a:spLocks noGrp="1"/>
          </p:cNvSpPr>
          <p:nvPr>
            <p:ph type="title"/>
          </p:nvPr>
        </p:nvSpPr>
        <p:spPr/>
        <p:txBody>
          <a:bodyPr/>
          <a:lstStyle/>
          <a:p>
            <a:r>
              <a:rPr lang="en-US" dirty="0"/>
              <a:t>Step 1: counting “losers” (continue)</a:t>
            </a:r>
          </a:p>
        </p:txBody>
      </p:sp>
      <p:sp>
        <p:nvSpPr>
          <p:cNvPr id="3" name="Content Placeholder 2">
            <a:extLst>
              <a:ext uri="{FF2B5EF4-FFF2-40B4-BE49-F238E27FC236}">
                <a16:creationId xmlns:a16="http://schemas.microsoft.com/office/drawing/2014/main" xmlns="" id="{7B016167-24E6-6AE9-D840-6AB6B1A2E3BB}"/>
              </a:ext>
            </a:extLst>
          </p:cNvPr>
          <p:cNvSpPr>
            <a:spLocks noGrp="1"/>
          </p:cNvSpPr>
          <p:nvPr>
            <p:ph idx="1"/>
          </p:nvPr>
        </p:nvSpPr>
        <p:spPr/>
        <p:txBody>
          <a:bodyPr/>
          <a:lstStyle/>
          <a:p>
            <a:r>
              <a:rPr lang="en-US" dirty="0"/>
              <a:t>Each side suit with one card starts with worst case 1 loser</a:t>
            </a:r>
          </a:p>
          <a:p>
            <a:pPr lvl="1"/>
            <a:r>
              <a:rPr lang="en-US" dirty="0"/>
              <a:t>0 loser suit: A</a:t>
            </a:r>
          </a:p>
          <a:p>
            <a:pPr lvl="1"/>
            <a:r>
              <a:rPr lang="en-US" dirty="0"/>
              <a:t>1 loser suit; K or any other singleton</a:t>
            </a:r>
          </a:p>
          <a:p>
            <a:r>
              <a:rPr lang="en-US" dirty="0"/>
              <a:t>Each side suit void counts as 0 loser </a:t>
            </a:r>
          </a:p>
          <a:p>
            <a:r>
              <a:rPr lang="en-US" dirty="0">
                <a:solidFill>
                  <a:srgbClr val="FF0000"/>
                </a:solidFill>
              </a:rPr>
              <a:t>Trump suit always has worst case 3 losers regardless of suit length</a:t>
            </a:r>
          </a:p>
          <a:p>
            <a:pPr lvl="1"/>
            <a:r>
              <a:rPr lang="en-US" dirty="0"/>
              <a:t>0 losers: AKQ</a:t>
            </a:r>
          </a:p>
          <a:p>
            <a:pPr lvl="1"/>
            <a:r>
              <a:rPr lang="en-US" dirty="0"/>
              <a:t>1 losers: AQ, KQ, AK6, KQ875</a:t>
            </a:r>
          </a:p>
          <a:p>
            <a:pPr lvl="1"/>
            <a:r>
              <a:rPr lang="en-US" dirty="0"/>
              <a:t>1-1/2 losers: KJ, AJ5, KJ10752</a:t>
            </a:r>
          </a:p>
          <a:p>
            <a:pPr lvl="1"/>
            <a:r>
              <a:rPr lang="en-US" dirty="0"/>
              <a:t>2 losers: A, K5, QJ6</a:t>
            </a:r>
            <a:r>
              <a:rPr lang="en-US"/>
              <a:t>, K98752</a:t>
            </a:r>
            <a:endParaRPr lang="en-US" dirty="0"/>
          </a:p>
          <a:p>
            <a:pPr lvl="1"/>
            <a:r>
              <a:rPr lang="en-US" dirty="0"/>
              <a:t>2-1/2 losers: Q, Q8, Q9642</a:t>
            </a:r>
          </a:p>
          <a:p>
            <a:pPr lvl="1"/>
            <a:endParaRPr lang="en-US" dirty="0">
              <a:solidFill>
                <a:srgbClr val="FF0000"/>
              </a:solidFill>
            </a:endParaRPr>
          </a:p>
          <a:p>
            <a:endParaRPr lang="en-US" dirty="0"/>
          </a:p>
        </p:txBody>
      </p:sp>
    </p:spTree>
    <p:extLst>
      <p:ext uri="{BB962C8B-B14F-4D97-AF65-F5344CB8AC3E}">
        <p14:creationId xmlns:p14="http://schemas.microsoft.com/office/powerpoint/2010/main" val="63179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FA759F-6B87-C80B-13D8-DE0F8058EB2D}"/>
              </a:ext>
            </a:extLst>
          </p:cNvPr>
          <p:cNvSpPr>
            <a:spLocks noGrp="1"/>
          </p:cNvSpPr>
          <p:nvPr>
            <p:ph type="title"/>
          </p:nvPr>
        </p:nvSpPr>
        <p:spPr/>
        <p:txBody>
          <a:bodyPr/>
          <a:lstStyle/>
          <a:p>
            <a:r>
              <a:rPr lang="en-US" dirty="0"/>
              <a:t>Examples (with S established as adequate trumps fit)</a:t>
            </a:r>
          </a:p>
        </p:txBody>
      </p:sp>
      <p:sp>
        <p:nvSpPr>
          <p:cNvPr id="3" name="Content Placeholder 2">
            <a:extLst>
              <a:ext uri="{FF2B5EF4-FFF2-40B4-BE49-F238E27FC236}">
                <a16:creationId xmlns:a16="http://schemas.microsoft.com/office/drawing/2014/main" xmlns="" id="{69B35382-4E68-17CF-F507-B13D4F782E28}"/>
              </a:ext>
            </a:extLst>
          </p:cNvPr>
          <p:cNvSpPr>
            <a:spLocks noGrp="1"/>
          </p:cNvSpPr>
          <p:nvPr>
            <p:ph idx="1"/>
          </p:nvPr>
        </p:nvSpPr>
        <p:spPr/>
        <p:txBody>
          <a:bodyPr>
            <a:normAutofit lnSpcReduction="10000"/>
          </a:bodyPr>
          <a:lstStyle/>
          <a:p>
            <a:r>
              <a:rPr lang="en-US" dirty="0"/>
              <a:t>S-</a:t>
            </a:r>
            <a:r>
              <a:rPr lang="en-US" dirty="0" err="1"/>
              <a:t>Kxx</a:t>
            </a:r>
            <a:r>
              <a:rPr lang="en-US" dirty="0"/>
              <a:t>   H-</a:t>
            </a:r>
            <a:r>
              <a:rPr lang="en-US" dirty="0" err="1"/>
              <a:t>Axx</a:t>
            </a:r>
            <a:r>
              <a:rPr lang="en-US" dirty="0"/>
              <a:t>   D-</a:t>
            </a:r>
            <a:r>
              <a:rPr lang="en-US" dirty="0" err="1"/>
              <a:t>QJxxx</a:t>
            </a:r>
            <a:r>
              <a:rPr lang="en-US" dirty="0"/>
              <a:t>   C-Kx</a:t>
            </a:r>
          </a:p>
          <a:p>
            <a:pPr lvl="1"/>
            <a:r>
              <a:rPr lang="en-US" dirty="0">
                <a:solidFill>
                  <a:srgbClr val="C00000"/>
                </a:solidFill>
              </a:rPr>
              <a:t>2 in S, 2 in H, 2 in D, 1 in C = 7 LCs</a:t>
            </a:r>
          </a:p>
          <a:p>
            <a:r>
              <a:rPr lang="en-US" dirty="0"/>
              <a:t>S-</a:t>
            </a:r>
            <a:r>
              <a:rPr lang="en-US" dirty="0" err="1"/>
              <a:t>KJxxx</a:t>
            </a:r>
            <a:r>
              <a:rPr lang="en-US" dirty="0"/>
              <a:t>   H-x   D-</a:t>
            </a:r>
            <a:r>
              <a:rPr lang="en-US" dirty="0" err="1"/>
              <a:t>AQJxx</a:t>
            </a:r>
            <a:r>
              <a:rPr lang="en-US" dirty="0"/>
              <a:t>   C-xx</a:t>
            </a:r>
          </a:p>
          <a:p>
            <a:pPr lvl="1"/>
            <a:r>
              <a:rPr lang="en-US" dirty="0">
                <a:solidFill>
                  <a:srgbClr val="FF0000"/>
                </a:solidFill>
              </a:rPr>
              <a:t>2 in S, 1 in H, 1 in D, 2 in C = 6 LCs</a:t>
            </a:r>
          </a:p>
          <a:p>
            <a:r>
              <a:rPr lang="en-US" dirty="0"/>
              <a:t>S-</a:t>
            </a:r>
            <a:r>
              <a:rPr lang="en-US" dirty="0" err="1"/>
              <a:t>Qx</a:t>
            </a:r>
            <a:r>
              <a:rPr lang="en-US" dirty="0"/>
              <a:t>   H-</a:t>
            </a:r>
            <a:r>
              <a:rPr lang="en-US" dirty="0" err="1"/>
              <a:t>AKQxx</a:t>
            </a:r>
            <a:r>
              <a:rPr lang="en-US" dirty="0"/>
              <a:t>   D-xxx   C-</a:t>
            </a:r>
            <a:r>
              <a:rPr lang="en-US" dirty="0" err="1"/>
              <a:t>Qxx</a:t>
            </a:r>
            <a:endParaRPr lang="en-US" dirty="0"/>
          </a:p>
          <a:p>
            <a:pPr lvl="1"/>
            <a:r>
              <a:rPr lang="en-US" dirty="0">
                <a:solidFill>
                  <a:srgbClr val="FF0000"/>
                </a:solidFill>
              </a:rPr>
              <a:t>2.5 in S, 0 in H, 3 in D, 2.5 in C = 8 LCs</a:t>
            </a:r>
          </a:p>
          <a:p>
            <a:r>
              <a:rPr lang="en-US" dirty="0"/>
              <a:t>S-xxx   H-</a:t>
            </a:r>
            <a:r>
              <a:rPr lang="en-US" dirty="0" err="1"/>
              <a:t>AQxx</a:t>
            </a:r>
            <a:r>
              <a:rPr lang="en-US" dirty="0"/>
              <a:t>   D-x  C-</a:t>
            </a:r>
            <a:r>
              <a:rPr lang="en-US" dirty="0" err="1"/>
              <a:t>KQxxx</a:t>
            </a:r>
            <a:endParaRPr lang="en-US" dirty="0"/>
          </a:p>
          <a:p>
            <a:pPr lvl="1"/>
            <a:r>
              <a:rPr lang="en-US" dirty="0">
                <a:solidFill>
                  <a:srgbClr val="FF0000"/>
                </a:solidFill>
              </a:rPr>
              <a:t>3 in S, 1 in H, 1 in D, 1 in C = 6 LCs</a:t>
            </a:r>
          </a:p>
          <a:p>
            <a:r>
              <a:rPr lang="en-US" dirty="0"/>
              <a:t>S-xxx   H-x   D-x   C-</a:t>
            </a:r>
            <a:r>
              <a:rPr lang="en-US" dirty="0" err="1"/>
              <a:t>Axxxxxxx</a:t>
            </a:r>
            <a:endParaRPr lang="en-US" dirty="0"/>
          </a:p>
          <a:p>
            <a:pPr lvl="1"/>
            <a:r>
              <a:rPr lang="en-US" dirty="0">
                <a:solidFill>
                  <a:srgbClr val="FF0000"/>
                </a:solidFill>
              </a:rPr>
              <a:t>3 in S, 1 in H, 1in D, 2 in C </a:t>
            </a:r>
            <a:r>
              <a:rPr lang="en-US">
                <a:solidFill>
                  <a:srgbClr val="FF0000"/>
                </a:solidFill>
              </a:rPr>
              <a:t>= 7 </a:t>
            </a:r>
            <a:r>
              <a:rPr lang="en-US" dirty="0">
                <a:solidFill>
                  <a:srgbClr val="FF0000"/>
                </a:solidFill>
              </a:rPr>
              <a:t>LCs</a:t>
            </a:r>
          </a:p>
        </p:txBody>
      </p:sp>
    </p:spTree>
    <p:extLst>
      <p:ext uri="{BB962C8B-B14F-4D97-AF65-F5344CB8AC3E}">
        <p14:creationId xmlns:p14="http://schemas.microsoft.com/office/powerpoint/2010/main" val="69578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Vertical)">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arn(inVertical)">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D01153-8509-CE1D-6E12-2FC5743E3733}"/>
              </a:ext>
            </a:extLst>
          </p:cNvPr>
          <p:cNvSpPr>
            <a:spLocks noGrp="1"/>
          </p:cNvSpPr>
          <p:nvPr>
            <p:ph type="title"/>
          </p:nvPr>
        </p:nvSpPr>
        <p:spPr>
          <a:xfrm>
            <a:off x="1149699" y="1"/>
            <a:ext cx="10515600" cy="476028"/>
          </a:xfrm>
        </p:spPr>
        <p:txBody>
          <a:bodyPr>
            <a:normAutofit fontScale="90000"/>
          </a:bodyPr>
          <a:lstStyle/>
          <a:p>
            <a:pPr algn="ctr"/>
            <a:r>
              <a:rPr lang="en-US" dirty="0"/>
              <a:t/>
            </a:r>
            <a:br>
              <a:rPr lang="en-US" dirty="0"/>
            </a:br>
            <a:r>
              <a:rPr lang="en-US" dirty="0"/>
              <a:t>Step 2: Estimating Partner’s Losers</a:t>
            </a:r>
          </a:p>
        </p:txBody>
      </p:sp>
      <p:graphicFrame>
        <p:nvGraphicFramePr>
          <p:cNvPr id="4" name="Table 4">
            <a:extLst>
              <a:ext uri="{FF2B5EF4-FFF2-40B4-BE49-F238E27FC236}">
                <a16:creationId xmlns:a16="http://schemas.microsoft.com/office/drawing/2014/main" xmlns="" id="{260E8386-253B-775E-469B-B2FF3CFD7F82}"/>
              </a:ext>
            </a:extLst>
          </p:cNvPr>
          <p:cNvGraphicFramePr>
            <a:graphicFrameLocks noGrp="1"/>
          </p:cNvGraphicFramePr>
          <p:nvPr>
            <p:ph idx="1"/>
            <p:extLst>
              <p:ext uri="{D42A27DB-BD31-4B8C-83A1-F6EECF244321}">
                <p14:modId xmlns:p14="http://schemas.microsoft.com/office/powerpoint/2010/main" val="3944637783"/>
              </p:ext>
            </p:extLst>
          </p:nvPr>
        </p:nvGraphicFramePr>
        <p:xfrm>
          <a:off x="795531" y="1213477"/>
          <a:ext cx="10558269" cy="5168496"/>
        </p:xfrm>
        <a:graphic>
          <a:graphicData uri="http://schemas.openxmlformats.org/drawingml/2006/table">
            <a:tbl>
              <a:tblPr firstRow="1" bandRow="1">
                <a:tableStyleId>{5C22544A-7EE6-4342-B048-85BDC9FD1C3A}</a:tableStyleId>
              </a:tblPr>
              <a:tblGrid>
                <a:gridCol w="3547871">
                  <a:extLst>
                    <a:ext uri="{9D8B030D-6E8A-4147-A177-3AD203B41FA5}">
                      <a16:colId xmlns:a16="http://schemas.microsoft.com/office/drawing/2014/main" xmlns="" val="3763533978"/>
                    </a:ext>
                  </a:extLst>
                </a:gridCol>
                <a:gridCol w="3505199">
                  <a:extLst>
                    <a:ext uri="{9D8B030D-6E8A-4147-A177-3AD203B41FA5}">
                      <a16:colId xmlns:a16="http://schemas.microsoft.com/office/drawing/2014/main" xmlns="" val="3734910879"/>
                    </a:ext>
                  </a:extLst>
                </a:gridCol>
                <a:gridCol w="3505199">
                  <a:extLst>
                    <a:ext uri="{9D8B030D-6E8A-4147-A177-3AD203B41FA5}">
                      <a16:colId xmlns:a16="http://schemas.microsoft.com/office/drawing/2014/main" xmlns="" val="3639981778"/>
                    </a:ext>
                  </a:extLst>
                </a:gridCol>
              </a:tblGrid>
              <a:tr h="430708">
                <a:tc>
                  <a:txBody>
                    <a:bodyPr/>
                    <a:lstStyle/>
                    <a:p>
                      <a:pPr algn="ctr"/>
                      <a:r>
                        <a:rPr lang="en-US" dirty="0"/>
                        <a:t>Approx. No. of Points</a:t>
                      </a:r>
                    </a:p>
                  </a:txBody>
                  <a:tcPr/>
                </a:tc>
                <a:tc>
                  <a:txBody>
                    <a:bodyPr/>
                    <a:lstStyle/>
                    <a:p>
                      <a:pPr algn="ctr"/>
                      <a:r>
                        <a:rPr lang="en-US" dirty="0"/>
                        <a:t>No. of Losers</a:t>
                      </a:r>
                    </a:p>
                  </a:txBody>
                  <a:tcPr/>
                </a:tc>
                <a:tc>
                  <a:txBody>
                    <a:bodyPr/>
                    <a:lstStyle/>
                    <a:p>
                      <a:pPr algn="ctr"/>
                      <a:r>
                        <a:rPr lang="en-US" dirty="0"/>
                        <a:t>Typical Hand</a:t>
                      </a:r>
                    </a:p>
                  </a:txBody>
                  <a:tcPr/>
                </a:tc>
                <a:extLst>
                  <a:ext uri="{0D108BD9-81ED-4DB2-BD59-A6C34878D82A}">
                    <a16:rowId xmlns:a16="http://schemas.microsoft.com/office/drawing/2014/main" xmlns="" val="375669895"/>
                  </a:ext>
                </a:extLst>
              </a:tr>
              <a:tr h="430708">
                <a:tc>
                  <a:txBody>
                    <a:bodyPr/>
                    <a:lstStyle/>
                    <a:p>
                      <a:pPr algn="ctr"/>
                      <a:r>
                        <a:rPr lang="en-US" dirty="0"/>
                        <a:t>12-15(-)</a:t>
                      </a:r>
                    </a:p>
                  </a:txBody>
                  <a:tcPr/>
                </a:tc>
                <a:tc>
                  <a:txBody>
                    <a:bodyPr/>
                    <a:lstStyle/>
                    <a:p>
                      <a:pPr algn="ctr"/>
                      <a:r>
                        <a:rPr lang="en-US" dirty="0"/>
                        <a:t>7</a:t>
                      </a:r>
                    </a:p>
                  </a:txBody>
                  <a:tcPr/>
                </a:tc>
                <a:tc>
                  <a:txBody>
                    <a:bodyPr/>
                    <a:lstStyle/>
                    <a:p>
                      <a:pPr algn="ctr"/>
                      <a:r>
                        <a:rPr lang="en-US" dirty="0"/>
                        <a:t>Minimum opening</a:t>
                      </a:r>
                    </a:p>
                  </a:txBody>
                  <a:tcPr/>
                </a:tc>
                <a:extLst>
                  <a:ext uri="{0D108BD9-81ED-4DB2-BD59-A6C34878D82A}">
                    <a16:rowId xmlns:a16="http://schemas.microsoft.com/office/drawing/2014/main" xmlns="" val="1260472953"/>
                  </a:ext>
                </a:extLst>
              </a:tr>
              <a:tr h="430708">
                <a:tc>
                  <a:txBody>
                    <a:bodyPr/>
                    <a:lstStyle/>
                    <a:p>
                      <a:pPr algn="ctr"/>
                      <a:r>
                        <a:rPr lang="en-US" dirty="0"/>
                        <a:t>15-18(-)</a:t>
                      </a:r>
                    </a:p>
                  </a:txBody>
                  <a:tcPr/>
                </a:tc>
                <a:tc>
                  <a:txBody>
                    <a:bodyPr/>
                    <a:lstStyle/>
                    <a:p>
                      <a:pPr algn="ctr"/>
                      <a:r>
                        <a:rPr lang="en-US" dirty="0"/>
                        <a:t>6</a:t>
                      </a:r>
                    </a:p>
                  </a:txBody>
                  <a:tcPr/>
                </a:tc>
                <a:tc>
                  <a:txBody>
                    <a:bodyPr/>
                    <a:lstStyle/>
                    <a:p>
                      <a:pPr algn="ctr"/>
                      <a:r>
                        <a:rPr lang="en-US" dirty="0"/>
                        <a:t>Strong NT</a:t>
                      </a:r>
                    </a:p>
                  </a:txBody>
                  <a:tcPr/>
                </a:tc>
                <a:extLst>
                  <a:ext uri="{0D108BD9-81ED-4DB2-BD59-A6C34878D82A}">
                    <a16:rowId xmlns:a16="http://schemas.microsoft.com/office/drawing/2014/main" xmlns="" val="3926886994"/>
                  </a:ext>
                </a:extLst>
              </a:tr>
              <a:tr h="430708">
                <a:tc>
                  <a:txBody>
                    <a:bodyPr/>
                    <a:lstStyle/>
                    <a:p>
                      <a:pPr algn="ctr"/>
                      <a:r>
                        <a:rPr lang="en-US" dirty="0"/>
                        <a:t>19-21</a:t>
                      </a:r>
                    </a:p>
                  </a:txBody>
                  <a:tcPr/>
                </a:tc>
                <a:tc>
                  <a:txBody>
                    <a:bodyPr/>
                    <a:lstStyle/>
                    <a:p>
                      <a:pPr algn="ctr"/>
                      <a:r>
                        <a:rPr lang="en-US" dirty="0"/>
                        <a:t>5</a:t>
                      </a:r>
                    </a:p>
                  </a:txBody>
                  <a:tcPr/>
                </a:tc>
                <a:tc>
                  <a:txBody>
                    <a:bodyPr/>
                    <a:lstStyle/>
                    <a:p>
                      <a:pPr algn="ctr"/>
                      <a:r>
                        <a:rPr lang="en-US" dirty="0"/>
                        <a:t>Jump Shift</a:t>
                      </a:r>
                    </a:p>
                  </a:txBody>
                  <a:tcPr/>
                </a:tc>
                <a:extLst>
                  <a:ext uri="{0D108BD9-81ED-4DB2-BD59-A6C34878D82A}">
                    <a16:rowId xmlns:a16="http://schemas.microsoft.com/office/drawing/2014/main" xmlns="" val="379302200"/>
                  </a:ext>
                </a:extLst>
              </a:tr>
              <a:tr h="430708">
                <a:tc>
                  <a:txBody>
                    <a:bodyPr/>
                    <a:lstStyle/>
                    <a:p>
                      <a:pPr algn="ctr"/>
                      <a:r>
                        <a:rPr lang="en-US" dirty="0"/>
                        <a:t>22-24</a:t>
                      </a:r>
                    </a:p>
                  </a:txBody>
                  <a:tcPr/>
                </a:tc>
                <a:tc>
                  <a:txBody>
                    <a:bodyPr/>
                    <a:lstStyle/>
                    <a:p>
                      <a:pPr algn="ctr"/>
                      <a:r>
                        <a:rPr lang="en-US" dirty="0"/>
                        <a:t>4</a:t>
                      </a:r>
                    </a:p>
                  </a:txBody>
                  <a:tcPr/>
                </a:tc>
                <a:tc>
                  <a:txBody>
                    <a:bodyPr/>
                    <a:lstStyle/>
                    <a:p>
                      <a:pPr algn="ctr"/>
                      <a:r>
                        <a:rPr lang="en-US" dirty="0"/>
                        <a:t>Forcing opening</a:t>
                      </a:r>
                    </a:p>
                  </a:txBody>
                  <a:tcPr/>
                </a:tc>
                <a:extLst>
                  <a:ext uri="{0D108BD9-81ED-4DB2-BD59-A6C34878D82A}">
                    <a16:rowId xmlns:a16="http://schemas.microsoft.com/office/drawing/2014/main" xmlns="" val="1338514108"/>
                  </a:ext>
                </a:extLst>
              </a:tr>
              <a:tr h="430708">
                <a:tc>
                  <a:txBody>
                    <a:bodyPr/>
                    <a:lstStyle/>
                    <a:p>
                      <a:r>
                        <a:rPr lang="en-US" dirty="0"/>
                        <a:t>                           12 - 18</a:t>
                      </a:r>
                    </a:p>
                  </a:txBody>
                  <a:tcPr/>
                </a:tc>
                <a:tc>
                  <a:txBody>
                    <a:bodyPr/>
                    <a:lstStyle/>
                    <a:p>
                      <a:r>
                        <a:rPr lang="en-US" dirty="0"/>
                        <a:t>                            6-7</a:t>
                      </a:r>
                    </a:p>
                  </a:txBody>
                  <a:tcPr/>
                </a:tc>
                <a:tc>
                  <a:txBody>
                    <a:bodyPr/>
                    <a:lstStyle/>
                    <a:p>
                      <a:r>
                        <a:rPr lang="en-US" dirty="0"/>
                        <a:t>                 Takeout double</a:t>
                      </a:r>
                    </a:p>
                  </a:txBody>
                  <a:tcPr/>
                </a:tc>
                <a:extLst>
                  <a:ext uri="{0D108BD9-81ED-4DB2-BD59-A6C34878D82A}">
                    <a16:rowId xmlns:a16="http://schemas.microsoft.com/office/drawing/2014/main" xmlns="" val="32712307"/>
                  </a:ext>
                </a:extLst>
              </a:tr>
              <a:tr h="430708">
                <a:tc>
                  <a:txBody>
                    <a:bodyPr/>
                    <a:lstStyle/>
                    <a:p>
                      <a:pPr algn="ctr"/>
                      <a:r>
                        <a:rPr lang="en-US" dirty="0"/>
                        <a:t>6-10</a:t>
                      </a:r>
                    </a:p>
                  </a:txBody>
                  <a:tcPr/>
                </a:tc>
                <a:tc>
                  <a:txBody>
                    <a:bodyPr/>
                    <a:lstStyle/>
                    <a:p>
                      <a:pPr algn="ctr"/>
                      <a:r>
                        <a:rPr lang="en-US" dirty="0"/>
                        <a:t>9</a:t>
                      </a:r>
                    </a:p>
                  </a:txBody>
                  <a:tcPr/>
                </a:tc>
                <a:tc>
                  <a:txBody>
                    <a:bodyPr/>
                    <a:lstStyle/>
                    <a:p>
                      <a:pPr algn="ctr"/>
                      <a:r>
                        <a:rPr lang="en-US" dirty="0"/>
                        <a:t>Simple raise</a:t>
                      </a:r>
                    </a:p>
                  </a:txBody>
                  <a:tcPr/>
                </a:tc>
                <a:extLst>
                  <a:ext uri="{0D108BD9-81ED-4DB2-BD59-A6C34878D82A}">
                    <a16:rowId xmlns:a16="http://schemas.microsoft.com/office/drawing/2014/main" xmlns="" val="679657465"/>
                  </a:ext>
                </a:extLst>
              </a:tr>
              <a:tr h="430708">
                <a:tc>
                  <a:txBody>
                    <a:bodyPr/>
                    <a:lstStyle/>
                    <a:p>
                      <a:pPr algn="ctr"/>
                      <a:r>
                        <a:rPr lang="en-US" dirty="0"/>
                        <a:t>11-12</a:t>
                      </a:r>
                    </a:p>
                  </a:txBody>
                  <a:tcPr/>
                </a:tc>
                <a:tc>
                  <a:txBody>
                    <a:bodyPr/>
                    <a:lstStyle/>
                    <a:p>
                      <a:pPr algn="ctr"/>
                      <a:r>
                        <a:rPr lang="en-US" dirty="0"/>
                        <a:t>8</a:t>
                      </a:r>
                    </a:p>
                  </a:txBody>
                  <a:tcPr/>
                </a:tc>
                <a:tc>
                  <a:txBody>
                    <a:bodyPr/>
                    <a:lstStyle/>
                    <a:p>
                      <a:pPr algn="ctr"/>
                      <a:r>
                        <a:rPr lang="en-US" dirty="0"/>
                        <a:t>Limit raise</a:t>
                      </a:r>
                    </a:p>
                  </a:txBody>
                  <a:tcPr/>
                </a:tc>
                <a:extLst>
                  <a:ext uri="{0D108BD9-81ED-4DB2-BD59-A6C34878D82A}">
                    <a16:rowId xmlns:a16="http://schemas.microsoft.com/office/drawing/2014/main" xmlns="" val="2602398318"/>
                  </a:ext>
                </a:extLst>
              </a:tr>
              <a:tr h="430708">
                <a:tc>
                  <a:txBody>
                    <a:bodyPr/>
                    <a:lstStyle/>
                    <a:p>
                      <a:r>
                        <a:rPr lang="en-US" dirty="0"/>
                        <a:t>                             6-10</a:t>
                      </a:r>
                    </a:p>
                  </a:txBody>
                  <a:tcPr/>
                </a:tc>
                <a:tc>
                  <a:txBody>
                    <a:bodyPr/>
                    <a:lstStyle/>
                    <a:p>
                      <a:pPr algn="ctr"/>
                      <a:r>
                        <a:rPr lang="en-US" dirty="0"/>
                        <a:t>9</a:t>
                      </a:r>
                    </a:p>
                  </a:txBody>
                  <a:tcPr/>
                </a:tc>
                <a:tc>
                  <a:txBody>
                    <a:bodyPr/>
                    <a:lstStyle/>
                    <a:p>
                      <a:r>
                        <a:rPr lang="en-US" dirty="0"/>
                        <a:t>                  1NT response</a:t>
                      </a:r>
                    </a:p>
                  </a:txBody>
                  <a:tcPr/>
                </a:tc>
                <a:extLst>
                  <a:ext uri="{0D108BD9-81ED-4DB2-BD59-A6C34878D82A}">
                    <a16:rowId xmlns:a16="http://schemas.microsoft.com/office/drawing/2014/main" xmlns="" val="2046456146"/>
                  </a:ext>
                </a:extLst>
              </a:tr>
              <a:tr h="430708">
                <a:tc>
                  <a:txBody>
                    <a:bodyPr/>
                    <a:lstStyle/>
                    <a:p>
                      <a:r>
                        <a:rPr lang="en-US" dirty="0"/>
                        <a:t>                             7-16</a:t>
                      </a:r>
                    </a:p>
                  </a:txBody>
                  <a:tcPr/>
                </a:tc>
                <a:tc>
                  <a:txBody>
                    <a:bodyPr/>
                    <a:lstStyle/>
                    <a:p>
                      <a:r>
                        <a:rPr lang="en-US" dirty="0"/>
                        <a:t>                            6-9</a:t>
                      </a:r>
                    </a:p>
                  </a:txBody>
                  <a:tcPr/>
                </a:tc>
                <a:tc>
                  <a:txBody>
                    <a:bodyPr/>
                    <a:lstStyle/>
                    <a:p>
                      <a:r>
                        <a:rPr lang="en-US" dirty="0"/>
                        <a:t>                   Overcall</a:t>
                      </a:r>
                    </a:p>
                  </a:txBody>
                  <a:tcPr/>
                </a:tc>
                <a:extLst>
                  <a:ext uri="{0D108BD9-81ED-4DB2-BD59-A6C34878D82A}">
                    <a16:rowId xmlns:a16="http://schemas.microsoft.com/office/drawing/2014/main" xmlns="" val="1041308686"/>
                  </a:ext>
                </a:extLst>
              </a:tr>
              <a:tr h="430708">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3318968284"/>
                  </a:ext>
                </a:extLst>
              </a:tr>
              <a:tr h="430708">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4241023341"/>
                  </a:ext>
                </a:extLst>
              </a:tr>
            </a:tbl>
          </a:graphicData>
        </a:graphic>
      </p:graphicFrame>
    </p:spTree>
    <p:extLst>
      <p:ext uri="{BB962C8B-B14F-4D97-AF65-F5344CB8AC3E}">
        <p14:creationId xmlns:p14="http://schemas.microsoft.com/office/powerpoint/2010/main" val="4138247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2791D4-0810-1FFE-BF42-497886644863}"/>
              </a:ext>
            </a:extLst>
          </p:cNvPr>
          <p:cNvSpPr>
            <a:spLocks noGrp="1"/>
          </p:cNvSpPr>
          <p:nvPr>
            <p:ph type="title"/>
          </p:nvPr>
        </p:nvSpPr>
        <p:spPr/>
        <p:txBody>
          <a:bodyPr/>
          <a:lstStyle/>
          <a:p>
            <a:r>
              <a:rPr lang="en-US" dirty="0"/>
              <a:t>Why is a typical 1 level opening usually about 7 LC</a:t>
            </a:r>
          </a:p>
        </p:txBody>
      </p:sp>
      <p:sp>
        <p:nvSpPr>
          <p:cNvPr id="3" name="Content Placeholder 2">
            <a:extLst>
              <a:ext uri="{FF2B5EF4-FFF2-40B4-BE49-F238E27FC236}">
                <a16:creationId xmlns:a16="http://schemas.microsoft.com/office/drawing/2014/main" xmlns="" id="{506BF86B-1FC4-2175-0EA9-1917B3FFBB46}"/>
              </a:ext>
            </a:extLst>
          </p:cNvPr>
          <p:cNvSpPr>
            <a:spLocks noGrp="1"/>
          </p:cNvSpPr>
          <p:nvPr>
            <p:ph idx="1"/>
          </p:nvPr>
        </p:nvSpPr>
        <p:spPr/>
        <p:txBody>
          <a:bodyPr>
            <a:normAutofit fontScale="85000" lnSpcReduction="20000"/>
          </a:bodyPr>
          <a:lstStyle/>
          <a:p>
            <a:r>
              <a:rPr lang="en-US" dirty="0"/>
              <a:t>Let say the 1 level opening is 12 HCPs, including 4 Ks</a:t>
            </a:r>
          </a:p>
          <a:p>
            <a:r>
              <a:rPr lang="en-US" dirty="0"/>
              <a:t>The most common pattern of a typical no thrill 1 level opening has a shape of 5-3-3-2 or 4-4-3-2 (has a doubleton)</a:t>
            </a:r>
          </a:p>
          <a:p>
            <a:pPr lvl="1"/>
            <a:r>
              <a:rPr lang="en-US" dirty="0" err="1"/>
              <a:t>Kxxxx</a:t>
            </a:r>
            <a:r>
              <a:rPr lang="en-US" dirty="0"/>
              <a:t> </a:t>
            </a:r>
            <a:r>
              <a:rPr lang="en-US" dirty="0" err="1"/>
              <a:t>Kxx</a:t>
            </a:r>
            <a:r>
              <a:rPr lang="en-US" dirty="0"/>
              <a:t> </a:t>
            </a:r>
            <a:r>
              <a:rPr lang="en-US" dirty="0" err="1"/>
              <a:t>Kxx</a:t>
            </a:r>
            <a:r>
              <a:rPr lang="en-US" dirty="0"/>
              <a:t> Kx = 2 in S, 2 in H, 2 in D, 1 in C = 7 LC</a:t>
            </a:r>
          </a:p>
          <a:p>
            <a:pPr lvl="1"/>
            <a:r>
              <a:rPr lang="en-US" dirty="0" err="1"/>
              <a:t>Kxxx</a:t>
            </a:r>
            <a:r>
              <a:rPr lang="en-US" dirty="0"/>
              <a:t> Kx </a:t>
            </a:r>
            <a:r>
              <a:rPr lang="en-US" dirty="0" err="1"/>
              <a:t>Kxx</a:t>
            </a:r>
            <a:r>
              <a:rPr lang="en-US" dirty="0"/>
              <a:t> </a:t>
            </a:r>
            <a:r>
              <a:rPr lang="en-US" dirty="0" err="1"/>
              <a:t>Kxxx</a:t>
            </a:r>
            <a:r>
              <a:rPr lang="en-US" dirty="0"/>
              <a:t> = 2 in S, 1 in H, 2 in D, 2 in C = 7 LC</a:t>
            </a:r>
          </a:p>
          <a:p>
            <a:r>
              <a:rPr lang="en-US" dirty="0"/>
              <a:t>Drop a K from those two hands, the HCPs drop to 9, and LC increased by 1 (to 8) (9-11 HCPs, a typical limit raise type responding hand)</a:t>
            </a:r>
          </a:p>
          <a:p>
            <a:r>
              <a:rPr lang="en-US" dirty="0"/>
              <a:t>Drop a second K, and HCPs drop to 6-8, usually the simple raise or  1 level response range, and LC increased to 9</a:t>
            </a:r>
          </a:p>
          <a:p>
            <a:r>
              <a:rPr lang="en-US" dirty="0"/>
              <a:t>Add a </a:t>
            </a:r>
            <a:r>
              <a:rPr lang="en-US" dirty="0" err="1"/>
              <a:t>A</a:t>
            </a:r>
            <a:r>
              <a:rPr lang="en-US" dirty="0"/>
              <a:t> from those two hands, giving the hand a 16, and the  LC decreased by 1 (to 6)</a:t>
            </a:r>
          </a:p>
          <a:p>
            <a:r>
              <a:rPr lang="en-US" dirty="0"/>
              <a:t>S-</a:t>
            </a:r>
            <a:r>
              <a:rPr lang="en-US" dirty="0" err="1"/>
              <a:t>AKxxx</a:t>
            </a:r>
            <a:r>
              <a:rPr lang="en-US" dirty="0"/>
              <a:t> H-x D-</a:t>
            </a:r>
            <a:r>
              <a:rPr lang="en-US" dirty="0" err="1"/>
              <a:t>Axxxx</a:t>
            </a:r>
            <a:r>
              <a:rPr lang="en-US" dirty="0"/>
              <a:t> C-xx is 6 LC.  In spite of only 11 HCPs, it is often opened by most duplicate players. </a:t>
            </a:r>
          </a:p>
        </p:txBody>
      </p:sp>
    </p:spTree>
    <p:extLst>
      <p:ext uri="{BB962C8B-B14F-4D97-AF65-F5344CB8AC3E}">
        <p14:creationId xmlns:p14="http://schemas.microsoft.com/office/powerpoint/2010/main" val="43438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bg2"/>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
                                            <p:txEl>
                                              <p:pRg st="6" end="6"/>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TotalTime>
  <Words>2051</Words>
  <Application>Microsoft Office PowerPoint</Application>
  <PresentationFormat>מסך רחב</PresentationFormat>
  <Paragraphs>161</Paragraphs>
  <Slides>22</Slides>
  <Notes>0</Notes>
  <HiddenSlides>0</HiddenSlides>
  <MMClips>0</MMClips>
  <ScaleCrop>false</ScaleCrop>
  <HeadingPairs>
    <vt:vector size="8" baseType="variant">
      <vt:variant>
        <vt:lpstr>גופנים בשימוש</vt:lpstr>
      </vt:variant>
      <vt:variant>
        <vt:i4>3</vt:i4>
      </vt:variant>
      <vt:variant>
        <vt:lpstr>ערכת נושא</vt:lpstr>
      </vt:variant>
      <vt:variant>
        <vt:i4>1</vt:i4>
      </vt:variant>
      <vt:variant>
        <vt:lpstr>שרתי OLE מוטבעים</vt:lpstr>
      </vt:variant>
      <vt:variant>
        <vt:i4>1</vt:i4>
      </vt:variant>
      <vt:variant>
        <vt:lpstr>כותרות שקופיות</vt:lpstr>
      </vt:variant>
      <vt:variant>
        <vt:i4>22</vt:i4>
      </vt:variant>
    </vt:vector>
  </HeadingPairs>
  <TitlesOfParts>
    <vt:vector size="27" baseType="lpstr">
      <vt:lpstr>Arial</vt:lpstr>
      <vt:lpstr>Calibri</vt:lpstr>
      <vt:lpstr>Calibri Light</vt:lpstr>
      <vt:lpstr>Office Theme</vt:lpstr>
      <vt:lpstr>Bitmap Image</vt:lpstr>
      <vt:lpstr>Losing Trick Count</vt:lpstr>
      <vt:lpstr>What is Losing Trick Count (LTC)?</vt:lpstr>
      <vt:lpstr>When to use LTC</vt:lpstr>
      <vt:lpstr>                   How Does It Work</vt:lpstr>
      <vt:lpstr>Step 1: counting “losers”</vt:lpstr>
      <vt:lpstr>Step 1: counting “losers” (continue)</vt:lpstr>
      <vt:lpstr>Examples (with S established as adequate trumps fit)</vt:lpstr>
      <vt:lpstr> Step 2: Estimating Partner’s Losers</vt:lpstr>
      <vt:lpstr>Why is a typical 1 level opening usually about 7 LC</vt:lpstr>
      <vt:lpstr>Step 3: Mapping LTC estimates to trick taking potential</vt:lpstr>
      <vt:lpstr>Why use LTC instead of the familiar point count?</vt:lpstr>
      <vt:lpstr>LTC estimation caveats</vt:lpstr>
      <vt:lpstr>Let’s try some exercises</vt:lpstr>
      <vt:lpstr>Exercise 1 sample hand</vt:lpstr>
      <vt:lpstr>Another exercise</vt:lpstr>
      <vt:lpstr>Exercise 2 sample hand</vt:lpstr>
      <vt:lpstr>Third exercise</vt:lpstr>
      <vt:lpstr>Exercise 3 sample hand</vt:lpstr>
      <vt:lpstr>One more </vt:lpstr>
      <vt:lpstr>Exercise 4 sample hand</vt:lpstr>
      <vt:lpstr>Summary</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Losing Trick Count</dc:title>
  <dc:creator>Robert Ng</dc:creator>
  <cp:lastModifiedBy>חשבון Microsoft</cp:lastModifiedBy>
  <cp:revision>10</cp:revision>
  <dcterms:created xsi:type="dcterms:W3CDTF">2022-11-09T17:55:14Z</dcterms:created>
  <dcterms:modified xsi:type="dcterms:W3CDTF">2023-01-31T08:56:52Z</dcterms:modified>
</cp:coreProperties>
</file>