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483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514" r:id="rId11"/>
    <p:sldId id="51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72" autoAdjust="0"/>
  </p:normalViewPr>
  <p:slideViewPr>
    <p:cSldViewPr>
      <p:cViewPr varScale="1">
        <p:scale>
          <a:sx n="69" d="100"/>
          <a:sy n="69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19FB46-A4D2-4427-A30B-FECE5C916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3F061-A5A1-4FDB-B8EB-839A6A929124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588BF-6848-4799-980E-6D1610420111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0685-A351-42E6-A6F6-E14912EAF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99FD7-82D1-486F-98E6-148BF9DC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4A89F-C8BF-4E01-9262-5DE32F900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09694-68C9-456B-BE1A-D583DB72E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77FC9-5626-45F4-9B4C-D0916345A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12C7A-3E36-4E4C-AC2C-01632AEA0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8BF6-7D58-416A-870B-7D953F775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EB5AD-0849-4562-94B8-8A2F27149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67A32-1583-411F-9775-4D91363C0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34145-62EF-4D7F-904F-D16E88D9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DC67D-ACDD-47CF-AE52-0F47B4AE2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156F14-E350-413E-B7BD-4E3892B40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john\My%20Documents\Bridge%20Sub%20Committee\PR%20and%20Comms\CliftonBridge_logo_jpg_files\CliftonBridge_logo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  </a:t>
            </a:r>
            <a:r>
              <a:rPr lang="en-US" sz="24800">
                <a:latin typeface="Times New Roman" pitchFamily="18" charset="0"/>
              </a:rPr>
              <a:t> </a:t>
            </a:r>
            <a:r>
              <a:rPr lang="en-US" sz="1200">
                <a:latin typeface="Times New Roman" pitchFamily="18" charset="0"/>
              </a:rPr>
              <a:t>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2051" name="Picture 3" descr="C:\Documents and Settings\john\My Documents\Bridge Sub Committee\PR and Comms\CliftonBridge_logo_jpg_files\CliftonBridge_logo.jpg"/>
          <p:cNvPicPr>
            <a:picLocks noChangeAspect="1" noChangeArrowheads="1"/>
          </p:cNvPicPr>
          <p:nvPr/>
        </p:nvPicPr>
        <p:blipFill>
          <a:blip r:link="rId3" cstate="print"/>
          <a:srcRect/>
          <a:stretch>
            <a:fillRect/>
          </a:stretch>
        </p:blipFill>
        <p:spPr bwMode="auto">
          <a:xfrm>
            <a:off x="323850" y="528638"/>
            <a:ext cx="8064500" cy="542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79388" y="260350"/>
            <a:ext cx="8785225" cy="6264275"/>
            <a:chOff x="113" y="164"/>
            <a:chExt cx="5534" cy="3946"/>
          </a:xfrm>
        </p:grpSpPr>
        <p:pic>
          <p:nvPicPr>
            <p:cNvPr id="2053" name="Picture 5" descr="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255"/>
              <a:ext cx="5307" cy="3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113" y="300"/>
              <a:ext cx="182" cy="3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511" y="164"/>
              <a:ext cx="136" cy="39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6"/>
          <p:cNvSpPr txBox="1">
            <a:spLocks noChangeArrowheads="1"/>
          </p:cNvSpPr>
          <p:nvPr/>
        </p:nvSpPr>
        <p:spPr bwMode="auto">
          <a:xfrm>
            <a:off x="1258888" y="333375"/>
            <a:ext cx="5291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4. Jacoby 2 NT (simple version!)</a:t>
            </a:r>
            <a:endParaRPr lang="en-US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79388" y="1052513"/>
            <a:ext cx="702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Used in response to partners 1 H or 1 S opener (not minors)</a:t>
            </a:r>
            <a:endParaRPr lang="en-US" sz="2000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440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A 2 NT response to 1 H or 1 S show:</a:t>
            </a:r>
            <a:endParaRPr lang="en-US" sz="200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887538" y="22717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e-IL" sz="2000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1547813" y="2636838"/>
            <a:ext cx="520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Game values or better (minimum 12 HCPs).</a:t>
            </a:r>
            <a:endParaRPr lang="en-US" sz="2000"/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547813" y="1412875"/>
            <a:ext cx="3503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You are NOT a passed hand</a:t>
            </a:r>
            <a:endParaRPr lang="en-US" sz="2000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1547813" y="1736725"/>
            <a:ext cx="2320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No intervening bid</a:t>
            </a:r>
            <a:endParaRPr lang="en-US" sz="2000"/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1547813" y="3068638"/>
            <a:ext cx="262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4 or more trumps eg.</a:t>
            </a:r>
            <a:endParaRPr lang="en-US" sz="2000"/>
          </a:p>
        </p:txBody>
      </p:sp>
      <p:grpSp>
        <p:nvGrpSpPr>
          <p:cNvPr id="59421" name="Group 29"/>
          <p:cNvGrpSpPr>
            <a:grpSpLocks/>
          </p:cNvGrpSpPr>
          <p:nvPr/>
        </p:nvGrpSpPr>
        <p:grpSpPr bwMode="auto">
          <a:xfrm>
            <a:off x="1547813" y="3571875"/>
            <a:ext cx="2555875" cy="1728788"/>
            <a:chOff x="1247" y="2341"/>
            <a:chExt cx="1610" cy="1089"/>
          </a:xfrm>
        </p:grpSpPr>
        <p:grpSp>
          <p:nvGrpSpPr>
            <p:cNvPr id="59411" name="Group 3"/>
            <p:cNvGrpSpPr>
              <a:grpSpLocks/>
            </p:cNvGrpSpPr>
            <p:nvPr/>
          </p:nvGrpSpPr>
          <p:grpSpPr bwMode="auto">
            <a:xfrm>
              <a:off x="1434" y="2466"/>
              <a:ext cx="188" cy="871"/>
              <a:chOff x="2744" y="1253"/>
              <a:chExt cx="363" cy="1724"/>
            </a:xfrm>
          </p:grpSpPr>
          <p:pic>
            <p:nvPicPr>
              <p:cNvPr id="59412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9413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9414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9415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9416" name="Text Box 8"/>
            <p:cNvSpPr txBox="1">
              <a:spLocks noChangeArrowheads="1"/>
            </p:cNvSpPr>
            <p:nvPr/>
          </p:nvSpPr>
          <p:spPr bwMode="auto">
            <a:xfrm>
              <a:off x="1696" y="2432"/>
              <a:ext cx="9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Q 7 6 5</a:t>
              </a:r>
              <a:endParaRPr lang="en-US" sz="2400"/>
            </a:p>
          </p:txBody>
        </p:sp>
        <p:sp>
          <p:nvSpPr>
            <p:cNvPr id="59417" name="Text Box 9"/>
            <p:cNvSpPr txBox="1">
              <a:spLocks noChangeArrowheads="1"/>
            </p:cNvSpPr>
            <p:nvPr/>
          </p:nvSpPr>
          <p:spPr bwMode="auto">
            <a:xfrm>
              <a:off x="1696" y="2659"/>
              <a:ext cx="10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K 6 4 9 2</a:t>
              </a:r>
              <a:endParaRPr lang="en-US" sz="2400"/>
            </a:p>
          </p:txBody>
        </p:sp>
        <p:sp>
          <p:nvSpPr>
            <p:cNvPr id="59418" name="Text Box 10"/>
            <p:cNvSpPr txBox="1">
              <a:spLocks noChangeArrowheads="1"/>
            </p:cNvSpPr>
            <p:nvPr/>
          </p:nvSpPr>
          <p:spPr bwMode="auto">
            <a:xfrm>
              <a:off x="1696" y="2886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3 2</a:t>
              </a:r>
              <a:endParaRPr lang="en-US" sz="2400"/>
            </a:p>
          </p:txBody>
        </p:sp>
        <p:sp>
          <p:nvSpPr>
            <p:cNvPr id="59419" name="Text Box 11"/>
            <p:cNvSpPr txBox="1">
              <a:spLocks noChangeArrowheads="1"/>
            </p:cNvSpPr>
            <p:nvPr/>
          </p:nvSpPr>
          <p:spPr bwMode="auto">
            <a:xfrm>
              <a:off x="1696" y="3113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5 4</a:t>
              </a:r>
              <a:endParaRPr lang="en-US" sz="2400"/>
            </a:p>
          </p:txBody>
        </p:sp>
        <p:sp>
          <p:nvSpPr>
            <p:cNvPr id="59420" name="Rectangle 12"/>
            <p:cNvSpPr>
              <a:spLocks noChangeArrowheads="1"/>
            </p:cNvSpPr>
            <p:nvPr/>
          </p:nvSpPr>
          <p:spPr bwMode="auto">
            <a:xfrm>
              <a:off x="1247" y="2341"/>
              <a:ext cx="1610" cy="1089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5148263" y="4076700"/>
            <a:ext cx="23050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1 H – 2 NT</a:t>
            </a:r>
            <a:endParaRPr lang="en-US"/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468313" y="5516563"/>
            <a:ext cx="469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A 2 NT response to 1 H or 1 S denies:  </a:t>
            </a:r>
            <a:endParaRPr lang="en-US" sz="2000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1692275" y="5949950"/>
            <a:ext cx="470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Requirements for a jump shift response</a:t>
            </a:r>
            <a:endParaRPr lang="en-US" sz="2000"/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1692275" y="6272213"/>
            <a:ext cx="2122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Ability to splinter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6" grpId="0"/>
      <p:bldP spid="59402" grpId="0"/>
      <p:bldP spid="59407" grpId="0"/>
      <p:bldP spid="59408" grpId="0"/>
      <p:bldP spid="59409" grpId="0"/>
      <p:bldP spid="59422" grpId="0" animBg="1"/>
      <p:bldP spid="59423" grpId="0"/>
      <p:bldP spid="59424" grpId="0"/>
      <p:bldP spid="594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196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Openers Rebid:</a:t>
            </a:r>
            <a:endParaRPr lang="en-US" sz="2000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611188" y="836613"/>
            <a:ext cx="777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Bid game directly – weak and no slam interest eg 1 H – 2 NT – 4 H</a:t>
            </a:r>
            <a:endParaRPr lang="en-US" sz="2000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11188" y="1341438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Bid new suit – shows some slam interest and shape eg 1 H – 2 NT – 3 C</a:t>
            </a:r>
            <a:endParaRPr lang="en-US" sz="2000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611188" y="1844675"/>
            <a:ext cx="549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Jump in new suit – Splinter + Slam interest eg.</a:t>
            </a:r>
            <a:endParaRPr lang="en-US" sz="2000"/>
          </a:p>
        </p:txBody>
      </p:sp>
      <p:grpSp>
        <p:nvGrpSpPr>
          <p:cNvPr id="60436" name="Group 20"/>
          <p:cNvGrpSpPr>
            <a:grpSpLocks/>
          </p:cNvGrpSpPr>
          <p:nvPr/>
        </p:nvGrpSpPr>
        <p:grpSpPr bwMode="auto">
          <a:xfrm>
            <a:off x="6227763" y="1844675"/>
            <a:ext cx="2032000" cy="1728788"/>
            <a:chOff x="3923" y="1253"/>
            <a:chExt cx="1280" cy="1089"/>
          </a:xfrm>
        </p:grpSpPr>
        <p:grpSp>
          <p:nvGrpSpPr>
            <p:cNvPr id="60425" name="Group 3"/>
            <p:cNvGrpSpPr>
              <a:grpSpLocks/>
            </p:cNvGrpSpPr>
            <p:nvPr/>
          </p:nvGrpSpPr>
          <p:grpSpPr bwMode="auto">
            <a:xfrm>
              <a:off x="4071" y="1378"/>
              <a:ext cx="148" cy="871"/>
              <a:chOff x="2744" y="1253"/>
              <a:chExt cx="363" cy="1724"/>
            </a:xfrm>
          </p:grpSpPr>
          <p:pic>
            <p:nvPicPr>
              <p:cNvPr id="60426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27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28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29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0430" name="Text Box 8"/>
            <p:cNvSpPr txBox="1">
              <a:spLocks noChangeArrowheads="1"/>
            </p:cNvSpPr>
            <p:nvPr/>
          </p:nvSpPr>
          <p:spPr bwMode="auto">
            <a:xfrm>
              <a:off x="4277" y="134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8 7</a:t>
              </a:r>
              <a:endParaRPr lang="en-US" sz="2400"/>
            </a:p>
          </p:txBody>
        </p:sp>
        <p:sp>
          <p:nvSpPr>
            <p:cNvPr id="60431" name="Text Box 9"/>
            <p:cNvSpPr txBox="1">
              <a:spLocks noChangeArrowheads="1"/>
            </p:cNvSpPr>
            <p:nvPr/>
          </p:nvSpPr>
          <p:spPr bwMode="auto">
            <a:xfrm>
              <a:off x="4277" y="1570"/>
              <a:ext cx="9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Q 7 5 3</a:t>
              </a:r>
              <a:endParaRPr lang="en-US" sz="2400"/>
            </a:p>
          </p:txBody>
        </p:sp>
        <p:sp>
          <p:nvSpPr>
            <p:cNvPr id="60432" name="Text Box 10"/>
            <p:cNvSpPr txBox="1">
              <a:spLocks noChangeArrowheads="1"/>
            </p:cNvSpPr>
            <p:nvPr/>
          </p:nvSpPr>
          <p:spPr bwMode="auto">
            <a:xfrm>
              <a:off x="4277" y="1797"/>
              <a:ext cx="9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Q J 3 2</a:t>
              </a:r>
              <a:endParaRPr lang="en-US" sz="2400"/>
            </a:p>
          </p:txBody>
        </p:sp>
        <p:sp>
          <p:nvSpPr>
            <p:cNvPr id="60433" name="Text Box 11"/>
            <p:cNvSpPr txBox="1">
              <a:spLocks noChangeArrowheads="1"/>
            </p:cNvSpPr>
            <p:nvPr/>
          </p:nvSpPr>
          <p:spPr bwMode="auto">
            <a:xfrm>
              <a:off x="4277" y="2024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2 </a:t>
              </a:r>
              <a:endParaRPr lang="en-US" sz="2400"/>
            </a:p>
          </p:txBody>
        </p:sp>
        <p:sp>
          <p:nvSpPr>
            <p:cNvPr id="60434" name="Rectangle 12"/>
            <p:cNvSpPr>
              <a:spLocks noChangeArrowheads="1"/>
            </p:cNvSpPr>
            <p:nvPr/>
          </p:nvSpPr>
          <p:spPr bwMode="auto">
            <a:xfrm>
              <a:off x="3923" y="1253"/>
              <a:ext cx="1270" cy="1089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2824163" y="2565400"/>
            <a:ext cx="1411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1 H – 2 NT</a:t>
            </a:r>
            <a:endParaRPr lang="en-US" sz="2000"/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4932363" y="2565400"/>
            <a:ext cx="9144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4 C</a:t>
            </a:r>
            <a:endParaRPr lang="en-US"/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719138" y="3789363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Rebid suit – Some Slam interest no 2</a:t>
            </a:r>
            <a:r>
              <a:rPr lang="en-GB" sz="2000" baseline="30000"/>
              <a:t>nd</a:t>
            </a:r>
            <a:r>
              <a:rPr lang="en-GB" sz="2000"/>
              <a:t> suit or Splinter: 1 H – 2 NT – 3 H</a:t>
            </a:r>
            <a:endParaRPr lang="en-US" sz="2000"/>
          </a:p>
        </p:txBody>
      </p:sp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755650" y="4365625"/>
            <a:ext cx="4589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3 NT – 15/16 non forcing balanced eg.</a:t>
            </a:r>
            <a:endParaRPr lang="en-US" sz="2000"/>
          </a:p>
        </p:txBody>
      </p:sp>
      <p:grpSp>
        <p:nvGrpSpPr>
          <p:cNvPr id="60440" name="Group 24"/>
          <p:cNvGrpSpPr>
            <a:grpSpLocks/>
          </p:cNvGrpSpPr>
          <p:nvPr/>
        </p:nvGrpSpPr>
        <p:grpSpPr bwMode="auto">
          <a:xfrm>
            <a:off x="6300788" y="4292600"/>
            <a:ext cx="2016125" cy="1728788"/>
            <a:chOff x="3923" y="1253"/>
            <a:chExt cx="1270" cy="1089"/>
          </a:xfrm>
        </p:grpSpPr>
        <p:grpSp>
          <p:nvGrpSpPr>
            <p:cNvPr id="60441" name="Group 3"/>
            <p:cNvGrpSpPr>
              <a:grpSpLocks/>
            </p:cNvGrpSpPr>
            <p:nvPr/>
          </p:nvGrpSpPr>
          <p:grpSpPr bwMode="auto">
            <a:xfrm>
              <a:off x="4071" y="1378"/>
              <a:ext cx="148" cy="871"/>
              <a:chOff x="2744" y="1253"/>
              <a:chExt cx="363" cy="1724"/>
            </a:xfrm>
          </p:grpSpPr>
          <p:pic>
            <p:nvPicPr>
              <p:cNvPr id="60442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43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44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445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0446" name="Text Box 8"/>
            <p:cNvSpPr txBox="1">
              <a:spLocks noChangeArrowheads="1"/>
            </p:cNvSpPr>
            <p:nvPr/>
          </p:nvSpPr>
          <p:spPr bwMode="auto">
            <a:xfrm>
              <a:off x="4277" y="1344"/>
              <a:ext cx="5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K 5</a:t>
              </a:r>
              <a:endParaRPr lang="en-US" sz="2400"/>
            </a:p>
          </p:txBody>
        </p:sp>
        <p:sp>
          <p:nvSpPr>
            <p:cNvPr id="60447" name="Text Box 9"/>
            <p:cNvSpPr txBox="1">
              <a:spLocks noChangeArrowheads="1"/>
            </p:cNvSpPr>
            <p:nvPr/>
          </p:nvSpPr>
          <p:spPr bwMode="auto">
            <a:xfrm>
              <a:off x="4277" y="1570"/>
              <a:ext cx="7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J 8 2</a:t>
              </a:r>
              <a:endParaRPr lang="en-US" sz="2400"/>
            </a:p>
          </p:txBody>
        </p:sp>
        <p:sp>
          <p:nvSpPr>
            <p:cNvPr id="60448" name="Text Box 10"/>
            <p:cNvSpPr txBox="1">
              <a:spLocks noChangeArrowheads="1"/>
            </p:cNvSpPr>
            <p:nvPr/>
          </p:nvSpPr>
          <p:spPr bwMode="auto">
            <a:xfrm>
              <a:off x="4277" y="1797"/>
              <a:ext cx="5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J 8 6</a:t>
              </a:r>
              <a:endParaRPr lang="en-US" sz="2400"/>
            </a:p>
          </p:txBody>
        </p:sp>
        <p:sp>
          <p:nvSpPr>
            <p:cNvPr id="60449" name="Text Box 11"/>
            <p:cNvSpPr txBox="1">
              <a:spLocks noChangeArrowheads="1"/>
            </p:cNvSpPr>
            <p:nvPr/>
          </p:nvSpPr>
          <p:spPr bwMode="auto">
            <a:xfrm>
              <a:off x="4277" y="2024"/>
              <a:ext cx="5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Q 4 3</a:t>
              </a:r>
              <a:endParaRPr lang="en-US" sz="2400"/>
            </a:p>
          </p:txBody>
        </p:sp>
        <p:sp>
          <p:nvSpPr>
            <p:cNvPr id="60450" name="Rectangle 12"/>
            <p:cNvSpPr>
              <a:spLocks noChangeArrowheads="1"/>
            </p:cNvSpPr>
            <p:nvPr/>
          </p:nvSpPr>
          <p:spPr bwMode="auto">
            <a:xfrm>
              <a:off x="3923" y="1253"/>
              <a:ext cx="1270" cy="1089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3132138" y="4941888"/>
            <a:ext cx="1411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1 H – 2 NT</a:t>
            </a:r>
            <a:endParaRPr lang="en-US" sz="2000"/>
          </a:p>
        </p:txBody>
      </p:sp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5076825" y="4868863"/>
            <a:ext cx="9144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3 NT</a:t>
            </a:r>
            <a:endParaRPr lang="en-US"/>
          </a:p>
        </p:txBody>
      </p:sp>
      <p:sp>
        <p:nvSpPr>
          <p:cNvPr id="60453" name="Text Box 37"/>
          <p:cNvSpPr txBox="1">
            <a:spLocks noChangeArrowheads="1"/>
          </p:cNvSpPr>
          <p:nvPr/>
        </p:nvSpPr>
        <p:spPr bwMode="auto">
          <a:xfrm>
            <a:off x="865188" y="5516563"/>
            <a:ext cx="521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Partner passes or bids 4H with ruffing values</a:t>
            </a:r>
            <a:endParaRPr lang="en-US" sz="2000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900113" y="6056313"/>
            <a:ext cx="175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4 NT - RKCB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  <p:bldP spid="60422" grpId="0"/>
      <p:bldP spid="60423" grpId="0"/>
      <p:bldP spid="60435" grpId="0"/>
      <p:bldP spid="60437" grpId="0" animBg="1"/>
      <p:bldP spid="60438" grpId="0"/>
      <p:bldP spid="60439" grpId="0"/>
      <p:bldP spid="60451" grpId="0"/>
      <p:bldP spid="60452" grpId="0" animBg="1"/>
      <p:bldP spid="60453" grpId="0"/>
      <p:bldP spid="604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619250" y="355600"/>
            <a:ext cx="5462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/>
              <a:t>Tools for Better Slam Bidding</a:t>
            </a:r>
            <a:endParaRPr lang="en-US" sz="3200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476375" y="1308100"/>
            <a:ext cx="5132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1. Roman Key Card Blackwood</a:t>
            </a:r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95513" y="1844675"/>
            <a:ext cx="4095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More Info than Normal Blackwood</a:t>
            </a:r>
            <a:endParaRPr lang="en-US" sz="200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2. Cue Bidding</a:t>
            </a:r>
            <a:endParaRPr lang="en-US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562100" y="3773488"/>
            <a:ext cx="257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3. Splinter Bids</a:t>
            </a:r>
            <a:endParaRPr lang="en-US"/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1547813" y="4926013"/>
            <a:ext cx="247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4. Jacoby 2NT</a:t>
            </a:r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195513" y="3141663"/>
            <a:ext cx="470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Identifies specific controls (and lack of!)</a:t>
            </a:r>
            <a:endParaRPr lang="en-US" sz="2000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195513" y="4292600"/>
            <a:ext cx="3348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Identifies side suit shortage</a:t>
            </a:r>
            <a:endParaRPr lang="en-US" sz="2000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124075" y="5373688"/>
            <a:ext cx="3392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Avoids delayed game raise </a:t>
            </a:r>
            <a:endParaRPr lang="en-US" sz="2000"/>
          </a:p>
        </p:txBody>
      </p:sp>
      <p:sp>
        <p:nvSpPr>
          <p:cNvPr id="3085" name="AutoShape 13"/>
          <p:cNvSpPr>
            <a:spLocks/>
          </p:cNvSpPr>
          <p:nvPr/>
        </p:nvSpPr>
        <p:spPr bwMode="auto">
          <a:xfrm>
            <a:off x="5580063" y="4005263"/>
            <a:ext cx="503237" cy="1778000"/>
          </a:xfrm>
          <a:prstGeom prst="rightBrace">
            <a:avLst>
              <a:gd name="adj1" fmla="val 2944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156325" y="4437063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/>
              <a:t>Allows opener to</a:t>
            </a:r>
          </a:p>
          <a:p>
            <a:r>
              <a:rPr lang="en-GB" sz="2000"/>
              <a:t>immediately re-evaluate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8" grpId="0"/>
      <p:bldP spid="3079" grpId="0"/>
      <p:bldP spid="3080" grpId="0"/>
      <p:bldP spid="3081" grpId="0"/>
      <p:bldP spid="3082" grpId="0"/>
      <p:bldP spid="3083" grpId="0"/>
      <p:bldP spid="3084" grpId="0"/>
      <p:bldP spid="3085" grpId="0" animBg="1"/>
      <p:bldP spid="30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6"/>
          <p:cNvSpPr txBox="1">
            <a:spLocks noChangeArrowheads="1"/>
          </p:cNvSpPr>
          <p:nvPr/>
        </p:nvSpPr>
        <p:spPr bwMode="auto">
          <a:xfrm>
            <a:off x="1258888" y="333375"/>
            <a:ext cx="5132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1. Roman Key Card Blackwood</a:t>
            </a:r>
            <a:endParaRPr lang="en-U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79388" y="1052513"/>
            <a:ext cx="740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Recognises the importance of trump honours (King and Queen)</a:t>
            </a:r>
            <a:endParaRPr lang="en-US" sz="2000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79388" y="1700213"/>
            <a:ext cx="879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After suit agreement 4NT asks for controls. King of trumps is treated as ace:</a:t>
            </a:r>
            <a:endParaRPr lang="en-US" sz="2000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887538" y="22717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e-IL" sz="2000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887538" y="2205038"/>
            <a:ext cx="311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C  =  0 or 3 (of 5 “Aces”)</a:t>
            </a:r>
            <a:endParaRPr lang="en-US" sz="2000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908175" y="2527300"/>
            <a:ext cx="311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D  =  1 or 4 (of 5 “Aces”)</a:t>
            </a:r>
            <a:endParaRPr lang="en-US" sz="2000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1908175" y="2816225"/>
            <a:ext cx="567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H  =  2 “Aces” WITHOUT the Queen of Trumps</a:t>
            </a:r>
            <a:endParaRPr lang="en-US" sz="2000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1908175" y="3141663"/>
            <a:ext cx="512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S  =  2 “Aces” WITH the Queen of Trumps</a:t>
            </a:r>
            <a:endParaRPr lang="en-US" sz="2000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250825" y="3644900"/>
            <a:ext cx="5224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To ask for Kings (not including Trump King):</a:t>
            </a:r>
            <a:endParaRPr lang="en-US" sz="2000"/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885950" y="4076700"/>
            <a:ext cx="520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NT:   6 C = 0,   6 D = 1,   6 H = 2,    6 S = 3</a:t>
            </a:r>
            <a:endParaRPr lang="en-US" sz="2000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250825" y="4581525"/>
            <a:ext cx="5224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To ask for Kings (not including Trump King):</a:t>
            </a:r>
            <a:endParaRPr lang="en-US" sz="2000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866900" y="5084763"/>
            <a:ext cx="4073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1 S – 3S     Spades agreed trumps</a:t>
            </a:r>
            <a:endParaRPr lang="en-US" sz="2000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866900" y="5408613"/>
            <a:ext cx="3071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4 NT – 5 D   1 or 4 “Aces”</a:t>
            </a:r>
            <a:endParaRPr lang="en-US" sz="2000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1860550" y="5768975"/>
            <a:ext cx="5032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H  –  Do you have the Queen of Trumps?</a:t>
            </a:r>
            <a:endParaRPr lang="en-US" sz="2000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827088" y="6159500"/>
            <a:ext cx="1114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5 S - No</a:t>
            </a:r>
            <a:endParaRPr lang="en-US" sz="2000"/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2268538" y="6165850"/>
            <a:ext cx="1227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6 S - Yes</a:t>
            </a:r>
            <a:endParaRPr lang="en-US" sz="2000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851275" y="6165850"/>
            <a:ext cx="509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6 D – Yes and a useful feature in Diamonds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0" grpId="0"/>
      <p:bldP spid="52232" grpId="0"/>
      <p:bldP spid="52233" grpId="0"/>
      <p:bldP spid="52234" grpId="0"/>
      <p:bldP spid="52235" grpId="0"/>
      <p:bldP spid="52236" grpId="0"/>
      <p:bldP spid="52237" grpId="0"/>
      <p:bldP spid="52239" grpId="0"/>
      <p:bldP spid="52240" grpId="0"/>
      <p:bldP spid="52242" grpId="0"/>
      <p:bldP spid="52243" grpId="0"/>
      <p:bldP spid="52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78" name="Group 30"/>
          <p:cNvGrpSpPr>
            <a:grpSpLocks/>
          </p:cNvGrpSpPr>
          <p:nvPr/>
        </p:nvGrpSpPr>
        <p:grpSpPr bwMode="auto">
          <a:xfrm>
            <a:off x="1116013" y="1341438"/>
            <a:ext cx="3095625" cy="2520950"/>
            <a:chOff x="761" y="1908"/>
            <a:chExt cx="1950" cy="1588"/>
          </a:xfrm>
        </p:grpSpPr>
        <p:grpSp>
          <p:nvGrpSpPr>
            <p:cNvPr id="53254" name="Group 3"/>
            <p:cNvGrpSpPr>
              <a:grpSpLocks/>
            </p:cNvGrpSpPr>
            <p:nvPr/>
          </p:nvGrpSpPr>
          <p:grpSpPr bwMode="auto">
            <a:xfrm>
              <a:off x="988" y="2090"/>
              <a:ext cx="227" cy="1270"/>
              <a:chOff x="2744" y="1253"/>
              <a:chExt cx="363" cy="1724"/>
            </a:xfrm>
          </p:grpSpPr>
          <p:pic>
            <p:nvPicPr>
              <p:cNvPr id="53255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56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57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58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3259" name="Text Box 8"/>
            <p:cNvSpPr txBox="1">
              <a:spLocks noChangeArrowheads="1"/>
            </p:cNvSpPr>
            <p:nvPr/>
          </p:nvSpPr>
          <p:spPr bwMode="auto">
            <a:xfrm>
              <a:off x="1305" y="2090"/>
              <a:ext cx="7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Q 4 2</a:t>
              </a:r>
              <a:endParaRPr lang="en-US" sz="2400"/>
            </a:p>
          </p:txBody>
        </p:sp>
        <p:sp>
          <p:nvSpPr>
            <p:cNvPr id="53260" name="Text Box 9"/>
            <p:cNvSpPr txBox="1">
              <a:spLocks noChangeArrowheads="1"/>
            </p:cNvSpPr>
            <p:nvPr/>
          </p:nvSpPr>
          <p:spPr bwMode="auto">
            <a:xfrm>
              <a:off x="1305" y="2452"/>
              <a:ext cx="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8</a:t>
              </a:r>
              <a:endParaRPr lang="en-US" sz="2400"/>
            </a:p>
          </p:txBody>
        </p:sp>
        <p:sp>
          <p:nvSpPr>
            <p:cNvPr id="53261" name="Text Box 10"/>
            <p:cNvSpPr txBox="1">
              <a:spLocks noChangeArrowheads="1"/>
            </p:cNvSpPr>
            <p:nvPr/>
          </p:nvSpPr>
          <p:spPr bwMode="auto">
            <a:xfrm>
              <a:off x="1305" y="2770"/>
              <a:ext cx="9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K 8 7 3</a:t>
              </a:r>
              <a:endParaRPr lang="en-US" sz="2400"/>
            </a:p>
          </p:txBody>
        </p:sp>
        <p:sp>
          <p:nvSpPr>
            <p:cNvPr id="53262" name="Text Box 11"/>
            <p:cNvSpPr txBox="1">
              <a:spLocks noChangeArrowheads="1"/>
            </p:cNvSpPr>
            <p:nvPr/>
          </p:nvSpPr>
          <p:spPr bwMode="auto">
            <a:xfrm>
              <a:off x="1305" y="3087"/>
              <a:ext cx="5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10 6 </a:t>
              </a:r>
              <a:endParaRPr lang="en-US" sz="2400"/>
            </a:p>
          </p:txBody>
        </p:sp>
        <p:sp>
          <p:nvSpPr>
            <p:cNvPr id="53263" name="Rectangle 12"/>
            <p:cNvSpPr>
              <a:spLocks noChangeArrowheads="1"/>
            </p:cNvSpPr>
            <p:nvPr/>
          </p:nvSpPr>
          <p:spPr bwMode="auto">
            <a:xfrm>
              <a:off x="761" y="1908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3266" name="Group 2"/>
          <p:cNvGrpSpPr>
            <a:grpSpLocks/>
          </p:cNvGrpSpPr>
          <p:nvPr/>
        </p:nvGrpSpPr>
        <p:grpSpPr bwMode="auto">
          <a:xfrm>
            <a:off x="5292725" y="1341438"/>
            <a:ext cx="3095625" cy="2520950"/>
            <a:chOff x="839" y="1797"/>
            <a:chExt cx="1950" cy="1588"/>
          </a:xfrm>
        </p:grpSpPr>
        <p:grpSp>
          <p:nvGrpSpPr>
            <p:cNvPr id="53267" name="Group 3"/>
            <p:cNvGrpSpPr>
              <a:grpSpLocks/>
            </p:cNvGrpSpPr>
            <p:nvPr/>
          </p:nvGrpSpPr>
          <p:grpSpPr bwMode="auto">
            <a:xfrm>
              <a:off x="1066" y="1979"/>
              <a:ext cx="227" cy="1270"/>
              <a:chOff x="2744" y="1253"/>
              <a:chExt cx="363" cy="1724"/>
            </a:xfrm>
          </p:grpSpPr>
          <p:pic>
            <p:nvPicPr>
              <p:cNvPr id="53268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69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70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71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3272" name="Text Box 8"/>
            <p:cNvSpPr txBox="1">
              <a:spLocks noChangeArrowheads="1"/>
            </p:cNvSpPr>
            <p:nvPr/>
          </p:nvSpPr>
          <p:spPr bwMode="auto">
            <a:xfrm>
              <a:off x="1383" y="1979"/>
              <a:ext cx="10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J 10 6 3 </a:t>
              </a:r>
              <a:endParaRPr lang="en-US" sz="2400"/>
            </a:p>
          </p:txBody>
        </p:sp>
        <p:sp>
          <p:nvSpPr>
            <p:cNvPr id="53273" name="Text Box 9"/>
            <p:cNvSpPr txBox="1">
              <a:spLocks noChangeArrowheads="1"/>
            </p:cNvSpPr>
            <p:nvPr/>
          </p:nvSpPr>
          <p:spPr bwMode="auto">
            <a:xfrm>
              <a:off x="1383" y="234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9</a:t>
              </a:r>
              <a:endParaRPr lang="en-US" sz="2400"/>
            </a:p>
          </p:txBody>
        </p:sp>
        <p:sp>
          <p:nvSpPr>
            <p:cNvPr id="53274" name="Text Box 10"/>
            <p:cNvSpPr txBox="1">
              <a:spLocks noChangeArrowheads="1"/>
            </p:cNvSpPr>
            <p:nvPr/>
          </p:nvSpPr>
          <p:spPr bwMode="auto">
            <a:xfrm>
              <a:off x="1383" y="2659"/>
              <a:ext cx="3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J 2</a:t>
              </a:r>
              <a:endParaRPr lang="en-US" sz="2400"/>
            </a:p>
          </p:txBody>
        </p:sp>
        <p:sp>
          <p:nvSpPr>
            <p:cNvPr id="53275" name="Text Box 11"/>
            <p:cNvSpPr txBox="1">
              <a:spLocks noChangeArrowheads="1"/>
            </p:cNvSpPr>
            <p:nvPr/>
          </p:nvSpPr>
          <p:spPr bwMode="auto">
            <a:xfrm>
              <a:off x="1383" y="2976"/>
              <a:ext cx="10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K Q 7 3 </a:t>
              </a:r>
              <a:endParaRPr lang="en-US" sz="2400"/>
            </a:p>
          </p:txBody>
        </p:sp>
        <p:sp>
          <p:nvSpPr>
            <p:cNvPr id="53276" name="Rectangle 12"/>
            <p:cNvSpPr>
              <a:spLocks noChangeArrowheads="1"/>
            </p:cNvSpPr>
            <p:nvPr/>
          </p:nvSpPr>
          <p:spPr bwMode="auto">
            <a:xfrm>
              <a:off x="839" y="1797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1816100" y="3175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West</a:t>
            </a:r>
            <a:endParaRPr lang="en-US"/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6124575" y="300038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East</a:t>
            </a:r>
            <a:endParaRPr lang="en-US"/>
          </a:p>
        </p:txBody>
      </p:sp>
      <p:sp>
        <p:nvSpPr>
          <p:cNvPr id="53281" name="Rectangle 33"/>
          <p:cNvSpPr>
            <a:spLocks noChangeArrowheads="1"/>
          </p:cNvSpPr>
          <p:nvPr/>
        </p:nvSpPr>
        <p:spPr bwMode="auto">
          <a:xfrm>
            <a:off x="1763713" y="4149725"/>
            <a:ext cx="1655762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1 D</a:t>
            </a:r>
            <a:endParaRPr lang="en-US" sz="2400"/>
          </a:p>
        </p:txBody>
      </p:sp>
      <p:sp>
        <p:nvSpPr>
          <p:cNvPr id="53282" name="Rectangle 34"/>
          <p:cNvSpPr>
            <a:spLocks noChangeArrowheads="1"/>
          </p:cNvSpPr>
          <p:nvPr/>
        </p:nvSpPr>
        <p:spPr bwMode="auto">
          <a:xfrm>
            <a:off x="1763713" y="4797425"/>
            <a:ext cx="1655762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3 S</a:t>
            </a:r>
            <a:endParaRPr lang="en-US" sz="2400"/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1763713" y="5445125"/>
            <a:ext cx="1655762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5 C</a:t>
            </a:r>
            <a:endParaRPr lang="en-US" sz="2400"/>
          </a:p>
        </p:txBody>
      </p:sp>
      <p:sp>
        <p:nvSpPr>
          <p:cNvPr id="53284" name="Rectangle 36"/>
          <p:cNvSpPr>
            <a:spLocks noChangeArrowheads="1"/>
          </p:cNvSpPr>
          <p:nvPr/>
        </p:nvSpPr>
        <p:spPr bwMode="auto">
          <a:xfrm>
            <a:off x="1763713" y="6092825"/>
            <a:ext cx="1655762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6 D</a:t>
            </a:r>
            <a:endParaRPr lang="en-US" sz="2400"/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6084888" y="4149725"/>
            <a:ext cx="1655762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1 S</a:t>
            </a:r>
            <a:endParaRPr lang="en-US" sz="2400"/>
          </a:p>
        </p:txBody>
      </p:sp>
      <p:sp>
        <p:nvSpPr>
          <p:cNvPr id="53286" name="Rectangle 38"/>
          <p:cNvSpPr>
            <a:spLocks noChangeArrowheads="1"/>
          </p:cNvSpPr>
          <p:nvPr/>
        </p:nvSpPr>
        <p:spPr bwMode="auto">
          <a:xfrm>
            <a:off x="6084888" y="4797425"/>
            <a:ext cx="1655762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4 NT</a:t>
            </a:r>
            <a:endParaRPr lang="en-US" sz="2400"/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6084888" y="544671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5 D</a:t>
            </a:r>
            <a:endParaRPr lang="en-US" sz="2400"/>
          </a:p>
        </p:txBody>
      </p:sp>
      <p:sp>
        <p:nvSpPr>
          <p:cNvPr id="53288" name="Rectangle 40"/>
          <p:cNvSpPr>
            <a:spLocks noChangeArrowheads="1"/>
          </p:cNvSpPr>
          <p:nvPr/>
        </p:nvSpPr>
        <p:spPr bwMode="auto">
          <a:xfrm>
            <a:off x="6084888" y="609441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7 S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1" grpId="0" animBg="1"/>
      <p:bldP spid="53282" grpId="0" animBg="1"/>
      <p:bldP spid="53283" grpId="0" animBg="1"/>
      <p:bldP spid="53284" grpId="0" animBg="1"/>
      <p:bldP spid="53285" grpId="0" animBg="1"/>
      <p:bldP spid="53286" grpId="0" animBg="1"/>
      <p:bldP spid="53287" grpId="0" animBg="1"/>
      <p:bldP spid="532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6"/>
          <p:cNvSpPr txBox="1">
            <a:spLocks noChangeArrowheads="1"/>
          </p:cNvSpPr>
          <p:nvPr/>
        </p:nvSpPr>
        <p:spPr bwMode="auto">
          <a:xfrm>
            <a:off x="2339975" y="404813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2. Cue Bidding</a:t>
            </a:r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9750" y="1216025"/>
            <a:ext cx="223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Pre - requisites</a:t>
            </a:r>
            <a:endParaRPr lang="en-US" sz="2400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755650" y="1700213"/>
            <a:ext cx="2584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Min 8 card fit agreed</a:t>
            </a:r>
            <a:endParaRPr lang="en-US" sz="2000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755650" y="2060575"/>
            <a:ext cx="3943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Bidding cannot stop below game</a:t>
            </a:r>
            <a:endParaRPr lang="en-US" sz="2000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39750" y="2492375"/>
            <a:ext cx="269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What is a cue bid?</a:t>
            </a:r>
            <a:endParaRPr lang="en-US" sz="2400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755650" y="2924175"/>
            <a:ext cx="4573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Shows first round control (Ace or void)</a:t>
            </a:r>
            <a:endParaRPr lang="en-US" sz="2000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755650" y="3284538"/>
            <a:ext cx="6480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2</a:t>
            </a:r>
            <a:r>
              <a:rPr lang="en-GB" sz="2000" baseline="30000"/>
              <a:t>nd</a:t>
            </a:r>
            <a:r>
              <a:rPr lang="en-GB" sz="2000"/>
              <a:t> round control (King or singleton) can be shown later</a:t>
            </a:r>
            <a:endParaRPr lang="en-US" sz="2000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755650" y="3608388"/>
            <a:ext cx="837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Cue bids are in lowest suit possible (hence no control in bypassed suits)</a:t>
            </a:r>
            <a:endParaRPr lang="en-US" sz="2000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55650" y="3951288"/>
            <a:ext cx="8320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Cue bids show slam interest, pinpoints controls  invites partner to show</a:t>
            </a:r>
          </a:p>
          <a:p>
            <a:r>
              <a:rPr lang="en-GB" sz="2000"/>
              <a:t> controls. Initial bids are below game. No further controls bid agreed suit.</a:t>
            </a:r>
            <a:endParaRPr lang="en-US" sz="2000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611188" y="4724400"/>
            <a:ext cx="2947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Use Cue Bids when:</a:t>
            </a:r>
            <a:endParaRPr lang="en-US" sz="2400"/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755650" y="5157788"/>
            <a:ext cx="2784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When you have a void</a:t>
            </a:r>
            <a:endParaRPr lang="en-US" sz="2000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755650" y="5516563"/>
            <a:ext cx="6326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You have an uncontrolled suit (eg. useless doubleton)</a:t>
            </a:r>
            <a:endParaRPr lang="en-US" sz="2000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755650" y="5876925"/>
            <a:ext cx="636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You need to know if partner has a specific Ace or King</a:t>
            </a:r>
            <a:endParaRPr lang="en-US" sz="2000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55650" y="6237288"/>
            <a:ext cx="623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You suspect partner may hold a key void or singleton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/>
      <p:bldP spid="54278" grpId="0"/>
      <p:bldP spid="54279" grpId="0"/>
      <p:bldP spid="54280" grpId="0"/>
      <p:bldP spid="54281" grpId="0"/>
      <p:bldP spid="54282" grpId="0"/>
      <p:bldP spid="54283" grpId="0"/>
      <p:bldP spid="54284" grpId="0"/>
      <p:bldP spid="54285" grpId="0"/>
      <p:bldP spid="54286" grpId="0"/>
      <p:bldP spid="54287" grpId="0"/>
      <p:bldP spid="54288" grpId="0"/>
      <p:bldP spid="542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68313" y="44450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Eg 1</a:t>
            </a:r>
            <a:endParaRPr lang="en-US" sz="2400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00113" y="588963"/>
            <a:ext cx="1687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1 H – 3 H</a:t>
            </a:r>
            <a:endParaRPr lang="en-US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900113" y="1236663"/>
            <a:ext cx="717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3 S</a:t>
            </a:r>
            <a:endParaRPr lang="en-US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908175" y="1268413"/>
            <a:ext cx="6962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Agrees hearts (game at least) shows first round</a:t>
            </a:r>
          </a:p>
          <a:p>
            <a:r>
              <a:rPr lang="en-GB" sz="2400"/>
              <a:t>control in spades. Invites partner to show controls.</a:t>
            </a:r>
            <a:endParaRPr lang="en-US" sz="2400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539750" y="2420938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Eg 2</a:t>
            </a:r>
            <a:endParaRPr lang="en-US" sz="2400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827088" y="3068638"/>
            <a:ext cx="1687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1 H – 3 H</a:t>
            </a:r>
            <a:endParaRPr lang="en-US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827088" y="3716338"/>
            <a:ext cx="738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4 C</a:t>
            </a:r>
            <a:endParaRPr lang="en-US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763713" y="3716338"/>
            <a:ext cx="6286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Shows first round control in Clubs denies first</a:t>
            </a:r>
          </a:p>
          <a:p>
            <a:r>
              <a:rPr lang="en-GB" sz="2400"/>
              <a:t>round control in Spades.</a:t>
            </a:r>
            <a:endParaRPr lang="en-US" sz="2400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1835150" y="4581525"/>
            <a:ext cx="738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4 D</a:t>
            </a:r>
            <a:endParaRPr lang="en-US"/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2857500" y="4652963"/>
            <a:ext cx="540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Shows first round control in Diamonds.</a:t>
            </a:r>
            <a:endParaRPr lang="en-US" sz="2400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827088" y="5157788"/>
            <a:ext cx="717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4 S</a:t>
            </a:r>
            <a:endParaRPr lang="en-US"/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1692275" y="5157788"/>
            <a:ext cx="753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Shows 2</a:t>
            </a:r>
            <a:r>
              <a:rPr lang="en-GB" sz="2400" baseline="30000"/>
              <a:t>nd</a:t>
            </a:r>
            <a:r>
              <a:rPr lang="en-GB" sz="2400"/>
              <a:t>  round control in Spades (King or singleton)</a:t>
            </a:r>
            <a:endParaRPr lang="en-US" sz="2400"/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1838325" y="5876925"/>
            <a:ext cx="738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6 H</a:t>
            </a:r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2987675" y="5876925"/>
            <a:ext cx="251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Ok 6 Hearts it is!.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  <p:bldP spid="55303" grpId="0"/>
      <p:bldP spid="55304" grpId="0"/>
      <p:bldP spid="55305" grpId="0"/>
      <p:bldP spid="55306" grpId="0"/>
      <p:bldP spid="55307" grpId="0"/>
      <p:bldP spid="55308" grpId="0"/>
      <p:bldP spid="55309" grpId="0"/>
      <p:bldP spid="55310" grpId="0"/>
      <p:bldP spid="55311" grpId="0"/>
      <p:bldP spid="55312" grpId="0"/>
      <p:bldP spid="553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6"/>
          <p:cNvSpPr txBox="1">
            <a:spLocks noChangeArrowheads="1"/>
          </p:cNvSpPr>
          <p:nvPr/>
        </p:nvSpPr>
        <p:spPr bwMode="auto">
          <a:xfrm>
            <a:off x="1258888" y="333375"/>
            <a:ext cx="1965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3. Splinters</a:t>
            </a:r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1052513"/>
            <a:ext cx="743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Splinter bids are a double jump bid after partner has bid a major</a:t>
            </a:r>
            <a:endParaRPr lang="en-US" sz="200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79388" y="1700213"/>
            <a:ext cx="8532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Can also be used after a minor but are more generally used after a major.</a:t>
            </a:r>
            <a:endParaRPr lang="en-US" sz="200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887538" y="22717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e-IL" sz="2000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50825" y="4471988"/>
            <a:ext cx="253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Openers Response:</a:t>
            </a:r>
            <a:endParaRPr lang="en-US" sz="2000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1455738" y="2055813"/>
            <a:ext cx="4173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eg. 1 S  -  4 C is a splinter showing:</a:t>
            </a:r>
            <a:endParaRPr lang="en-US" sz="2000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1692275" y="2487613"/>
            <a:ext cx="416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4 card or better support for spades</a:t>
            </a:r>
            <a:endParaRPr lang="en-US" sz="2000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1692275" y="2887663"/>
            <a:ext cx="4252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Singleton (not Ace) or void in Clubs</a:t>
            </a:r>
            <a:endParaRPr lang="en-US" sz="2000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1692275" y="3248025"/>
            <a:ext cx="344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Sufficient strength for game.</a:t>
            </a:r>
            <a:endParaRPr lang="en-US" sz="2000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1692275" y="360838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Slam possible if partner has suitable holding in splinter suit.</a:t>
            </a:r>
            <a:endParaRPr lang="en-US" sz="2000"/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1692275" y="4005263"/>
            <a:ext cx="3925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Typical points 11 – 15.  LTC 6/7.</a:t>
            </a:r>
            <a:endParaRPr lang="en-US" sz="2000"/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1763713" y="4976813"/>
            <a:ext cx="5478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Best holding is 3 or 4 low cards in splinter suit.</a:t>
            </a:r>
            <a:endParaRPr lang="en-US" sz="2000"/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1763713" y="5516563"/>
            <a:ext cx="439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000"/>
              <a:t>Enables low HCP slams to be found.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4" grpId="0"/>
      <p:bldP spid="56330" grpId="0"/>
      <p:bldP spid="56339" grpId="0"/>
      <p:bldP spid="56341" grpId="0"/>
      <p:bldP spid="56342" grpId="0"/>
      <p:bldP spid="56343" grpId="0"/>
      <p:bldP spid="56344" grpId="0"/>
      <p:bldP spid="56345" grpId="0"/>
      <p:bldP spid="56346" grpId="0"/>
      <p:bldP spid="563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179388" y="1268413"/>
            <a:ext cx="2555875" cy="2520950"/>
            <a:chOff x="761" y="1908"/>
            <a:chExt cx="1950" cy="1588"/>
          </a:xfrm>
        </p:grpSpPr>
        <p:grpSp>
          <p:nvGrpSpPr>
            <p:cNvPr id="57349" name="Group 3"/>
            <p:cNvGrpSpPr>
              <a:grpSpLocks/>
            </p:cNvGrpSpPr>
            <p:nvPr/>
          </p:nvGrpSpPr>
          <p:grpSpPr bwMode="auto">
            <a:xfrm>
              <a:off x="988" y="2090"/>
              <a:ext cx="227" cy="1270"/>
              <a:chOff x="2744" y="1253"/>
              <a:chExt cx="363" cy="1724"/>
            </a:xfrm>
          </p:grpSpPr>
          <p:pic>
            <p:nvPicPr>
              <p:cNvPr id="57350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51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52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53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7354" name="Text Box 8"/>
            <p:cNvSpPr txBox="1">
              <a:spLocks noChangeArrowheads="1"/>
            </p:cNvSpPr>
            <p:nvPr/>
          </p:nvSpPr>
          <p:spPr bwMode="auto">
            <a:xfrm>
              <a:off x="1305" y="2090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J 2</a:t>
              </a:r>
              <a:endParaRPr lang="en-US" sz="2400"/>
            </a:p>
          </p:txBody>
        </p:sp>
        <p:sp>
          <p:nvSpPr>
            <p:cNvPr id="57355" name="Text Box 9"/>
            <p:cNvSpPr txBox="1">
              <a:spLocks noChangeArrowheads="1"/>
            </p:cNvSpPr>
            <p:nvPr/>
          </p:nvSpPr>
          <p:spPr bwMode="auto">
            <a:xfrm>
              <a:off x="1305" y="2452"/>
              <a:ext cx="8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J 9 2</a:t>
              </a:r>
              <a:endParaRPr lang="en-US" sz="2400"/>
            </a:p>
          </p:txBody>
        </p:sp>
        <p:sp>
          <p:nvSpPr>
            <p:cNvPr id="57356" name="Text Box 10"/>
            <p:cNvSpPr txBox="1">
              <a:spLocks noChangeArrowheads="1"/>
            </p:cNvSpPr>
            <p:nvPr/>
          </p:nvSpPr>
          <p:spPr bwMode="auto">
            <a:xfrm>
              <a:off x="1305" y="2770"/>
              <a:ext cx="2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</a:t>
              </a:r>
              <a:endParaRPr lang="en-US" sz="2400"/>
            </a:p>
          </p:txBody>
        </p:sp>
        <p:sp>
          <p:nvSpPr>
            <p:cNvPr id="57357" name="Text Box 11"/>
            <p:cNvSpPr txBox="1">
              <a:spLocks noChangeArrowheads="1"/>
            </p:cNvSpPr>
            <p:nvPr/>
          </p:nvSpPr>
          <p:spPr bwMode="auto">
            <a:xfrm>
              <a:off x="1305" y="3087"/>
              <a:ext cx="1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9 6 3 2</a:t>
              </a:r>
              <a:endParaRPr lang="en-US" sz="2400"/>
            </a:p>
          </p:txBody>
        </p:sp>
        <p:sp>
          <p:nvSpPr>
            <p:cNvPr id="57358" name="Rectangle 12"/>
            <p:cNvSpPr>
              <a:spLocks noChangeArrowheads="1"/>
            </p:cNvSpPr>
            <p:nvPr/>
          </p:nvSpPr>
          <p:spPr bwMode="auto">
            <a:xfrm>
              <a:off x="761" y="1908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7359" name="Group 15"/>
          <p:cNvGrpSpPr>
            <a:grpSpLocks/>
          </p:cNvGrpSpPr>
          <p:nvPr/>
        </p:nvGrpSpPr>
        <p:grpSpPr bwMode="auto">
          <a:xfrm>
            <a:off x="3348038" y="1268413"/>
            <a:ext cx="2592387" cy="2520950"/>
            <a:chOff x="761" y="1908"/>
            <a:chExt cx="1950" cy="1588"/>
          </a:xfrm>
        </p:grpSpPr>
        <p:grpSp>
          <p:nvGrpSpPr>
            <p:cNvPr id="57360" name="Group 3"/>
            <p:cNvGrpSpPr>
              <a:grpSpLocks/>
            </p:cNvGrpSpPr>
            <p:nvPr/>
          </p:nvGrpSpPr>
          <p:grpSpPr bwMode="auto">
            <a:xfrm>
              <a:off x="988" y="2090"/>
              <a:ext cx="227" cy="1270"/>
              <a:chOff x="2744" y="1253"/>
              <a:chExt cx="363" cy="1724"/>
            </a:xfrm>
          </p:grpSpPr>
          <p:pic>
            <p:nvPicPr>
              <p:cNvPr id="57361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62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63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64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7365" name="Text Box 8"/>
            <p:cNvSpPr txBox="1">
              <a:spLocks noChangeArrowheads="1"/>
            </p:cNvSpPr>
            <p:nvPr/>
          </p:nvSpPr>
          <p:spPr bwMode="auto">
            <a:xfrm>
              <a:off x="1306" y="2090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9</a:t>
              </a:r>
              <a:endParaRPr lang="en-US" sz="2400"/>
            </a:p>
          </p:txBody>
        </p:sp>
        <p:sp>
          <p:nvSpPr>
            <p:cNvPr id="57366" name="Text Box 9"/>
            <p:cNvSpPr txBox="1">
              <a:spLocks noChangeArrowheads="1"/>
            </p:cNvSpPr>
            <p:nvPr/>
          </p:nvSpPr>
          <p:spPr bwMode="auto">
            <a:xfrm>
              <a:off x="1306" y="2452"/>
              <a:ext cx="10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9 7 6 3</a:t>
              </a:r>
              <a:endParaRPr lang="en-US" sz="2400"/>
            </a:p>
          </p:txBody>
        </p:sp>
        <p:sp>
          <p:nvSpPr>
            <p:cNvPr id="57367" name="Text Box 10"/>
            <p:cNvSpPr txBox="1">
              <a:spLocks noChangeArrowheads="1"/>
            </p:cNvSpPr>
            <p:nvPr/>
          </p:nvSpPr>
          <p:spPr bwMode="auto">
            <a:xfrm>
              <a:off x="1306" y="2770"/>
              <a:ext cx="7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Q 6</a:t>
              </a:r>
              <a:endParaRPr lang="en-US" sz="2400"/>
            </a:p>
          </p:txBody>
        </p:sp>
        <p:sp>
          <p:nvSpPr>
            <p:cNvPr id="57368" name="Text Box 11"/>
            <p:cNvSpPr txBox="1">
              <a:spLocks noChangeArrowheads="1"/>
            </p:cNvSpPr>
            <p:nvPr/>
          </p:nvSpPr>
          <p:spPr bwMode="auto">
            <a:xfrm>
              <a:off x="1306" y="3087"/>
              <a:ext cx="9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4 3 2 </a:t>
              </a:r>
              <a:endParaRPr lang="en-US" sz="2400"/>
            </a:p>
          </p:txBody>
        </p:sp>
        <p:sp>
          <p:nvSpPr>
            <p:cNvPr id="57369" name="Rectangle 12"/>
            <p:cNvSpPr>
              <a:spLocks noChangeArrowheads="1"/>
            </p:cNvSpPr>
            <p:nvPr/>
          </p:nvSpPr>
          <p:spPr bwMode="auto">
            <a:xfrm>
              <a:off x="761" y="1908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7370" name="Group 26"/>
          <p:cNvGrpSpPr>
            <a:grpSpLocks/>
          </p:cNvGrpSpPr>
          <p:nvPr/>
        </p:nvGrpSpPr>
        <p:grpSpPr bwMode="auto">
          <a:xfrm>
            <a:off x="6227763" y="1268413"/>
            <a:ext cx="2592387" cy="2520950"/>
            <a:chOff x="761" y="1908"/>
            <a:chExt cx="1950" cy="1588"/>
          </a:xfrm>
        </p:grpSpPr>
        <p:grpSp>
          <p:nvGrpSpPr>
            <p:cNvPr id="57371" name="Group 3"/>
            <p:cNvGrpSpPr>
              <a:grpSpLocks/>
            </p:cNvGrpSpPr>
            <p:nvPr/>
          </p:nvGrpSpPr>
          <p:grpSpPr bwMode="auto">
            <a:xfrm>
              <a:off x="988" y="2090"/>
              <a:ext cx="227" cy="1270"/>
              <a:chOff x="2744" y="1253"/>
              <a:chExt cx="363" cy="1724"/>
            </a:xfrm>
          </p:grpSpPr>
          <p:pic>
            <p:nvPicPr>
              <p:cNvPr id="57372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73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74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375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7376" name="Text Box 8"/>
            <p:cNvSpPr txBox="1">
              <a:spLocks noChangeArrowheads="1"/>
            </p:cNvSpPr>
            <p:nvPr/>
          </p:nvSpPr>
          <p:spPr bwMode="auto">
            <a:xfrm>
              <a:off x="1306" y="2090"/>
              <a:ext cx="6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K 3</a:t>
              </a:r>
              <a:endParaRPr lang="en-US" sz="2400"/>
            </a:p>
          </p:txBody>
        </p:sp>
        <p:sp>
          <p:nvSpPr>
            <p:cNvPr id="57377" name="Text Box 9"/>
            <p:cNvSpPr txBox="1">
              <a:spLocks noChangeArrowheads="1"/>
            </p:cNvSpPr>
            <p:nvPr/>
          </p:nvSpPr>
          <p:spPr bwMode="auto">
            <a:xfrm>
              <a:off x="1306" y="2452"/>
              <a:ext cx="10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Q J 8 7 2</a:t>
              </a:r>
              <a:endParaRPr lang="en-US" sz="2400"/>
            </a:p>
          </p:txBody>
        </p:sp>
        <p:sp>
          <p:nvSpPr>
            <p:cNvPr id="57378" name="Text Box 10"/>
            <p:cNvSpPr txBox="1">
              <a:spLocks noChangeArrowheads="1"/>
            </p:cNvSpPr>
            <p:nvPr/>
          </p:nvSpPr>
          <p:spPr bwMode="auto">
            <a:xfrm>
              <a:off x="1306" y="2770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6 4 2</a:t>
              </a:r>
              <a:endParaRPr lang="en-US" sz="2400"/>
            </a:p>
          </p:txBody>
        </p:sp>
        <p:sp>
          <p:nvSpPr>
            <p:cNvPr id="57379" name="Text Box 11"/>
            <p:cNvSpPr txBox="1">
              <a:spLocks noChangeArrowheads="1"/>
            </p:cNvSpPr>
            <p:nvPr/>
          </p:nvSpPr>
          <p:spPr bwMode="auto">
            <a:xfrm>
              <a:off x="1306" y="3087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5</a:t>
              </a:r>
              <a:endParaRPr lang="en-US" sz="2400"/>
            </a:p>
          </p:txBody>
        </p:sp>
        <p:sp>
          <p:nvSpPr>
            <p:cNvPr id="57380" name="Rectangle 12"/>
            <p:cNvSpPr>
              <a:spLocks noChangeArrowheads="1"/>
            </p:cNvSpPr>
            <p:nvPr/>
          </p:nvSpPr>
          <p:spPr bwMode="auto">
            <a:xfrm>
              <a:off x="761" y="1908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1311275" y="157163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Partner Opens 1 Heart you hold:</a:t>
            </a:r>
            <a:endParaRPr lang="en-US"/>
          </a:p>
        </p:txBody>
      </p:sp>
      <p:sp>
        <p:nvSpPr>
          <p:cNvPr id="57382" name="Rectangle 38"/>
          <p:cNvSpPr>
            <a:spLocks noChangeArrowheads="1"/>
          </p:cNvSpPr>
          <p:nvPr/>
        </p:nvSpPr>
        <p:spPr bwMode="auto">
          <a:xfrm>
            <a:off x="468313" y="4437063"/>
            <a:ext cx="18002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4 D</a:t>
            </a:r>
            <a:endParaRPr lang="en-US"/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3708400" y="4437063"/>
            <a:ext cx="18002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3 S</a:t>
            </a:r>
            <a:endParaRPr lang="en-US"/>
          </a:p>
        </p:txBody>
      </p:sp>
      <p:sp>
        <p:nvSpPr>
          <p:cNvPr id="57384" name="Rectangle 40"/>
          <p:cNvSpPr>
            <a:spLocks noChangeArrowheads="1"/>
          </p:cNvSpPr>
          <p:nvPr/>
        </p:nvSpPr>
        <p:spPr bwMode="auto">
          <a:xfrm>
            <a:off x="6516688" y="4437063"/>
            <a:ext cx="18002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4 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2" grpId="0" animBg="1"/>
      <p:bldP spid="57383" grpId="0" animBg="1"/>
      <p:bldP spid="573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1116013" y="1196975"/>
            <a:ext cx="3095625" cy="2520950"/>
            <a:chOff x="761" y="1908"/>
            <a:chExt cx="1950" cy="1588"/>
          </a:xfrm>
        </p:grpSpPr>
        <p:grpSp>
          <p:nvGrpSpPr>
            <p:cNvPr id="58371" name="Group 3"/>
            <p:cNvGrpSpPr>
              <a:grpSpLocks/>
            </p:cNvGrpSpPr>
            <p:nvPr/>
          </p:nvGrpSpPr>
          <p:grpSpPr bwMode="auto">
            <a:xfrm>
              <a:off x="988" y="2090"/>
              <a:ext cx="227" cy="1270"/>
              <a:chOff x="2744" y="1253"/>
              <a:chExt cx="363" cy="1724"/>
            </a:xfrm>
          </p:grpSpPr>
          <p:pic>
            <p:nvPicPr>
              <p:cNvPr id="58372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8373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8374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8375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8376" name="Text Box 8"/>
            <p:cNvSpPr txBox="1">
              <a:spLocks noChangeArrowheads="1"/>
            </p:cNvSpPr>
            <p:nvPr/>
          </p:nvSpPr>
          <p:spPr bwMode="auto">
            <a:xfrm>
              <a:off x="1305" y="2090"/>
              <a:ext cx="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6</a:t>
              </a:r>
              <a:endParaRPr lang="en-US" sz="2400"/>
            </a:p>
          </p:txBody>
        </p:sp>
        <p:sp>
          <p:nvSpPr>
            <p:cNvPr id="58377" name="Text Box 9"/>
            <p:cNvSpPr txBox="1">
              <a:spLocks noChangeArrowheads="1"/>
            </p:cNvSpPr>
            <p:nvPr/>
          </p:nvSpPr>
          <p:spPr bwMode="auto">
            <a:xfrm>
              <a:off x="1305" y="2452"/>
              <a:ext cx="7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Q 6 3</a:t>
              </a:r>
              <a:endParaRPr lang="en-US" sz="2400"/>
            </a:p>
          </p:txBody>
        </p:sp>
        <p:sp>
          <p:nvSpPr>
            <p:cNvPr id="58378" name="Text Box 10"/>
            <p:cNvSpPr txBox="1">
              <a:spLocks noChangeArrowheads="1"/>
            </p:cNvSpPr>
            <p:nvPr/>
          </p:nvSpPr>
          <p:spPr bwMode="auto">
            <a:xfrm>
              <a:off x="1305" y="2770"/>
              <a:ext cx="10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K 5 4 3 2</a:t>
              </a:r>
              <a:endParaRPr lang="en-US" sz="2400"/>
            </a:p>
          </p:txBody>
        </p:sp>
        <p:sp>
          <p:nvSpPr>
            <p:cNvPr id="58379" name="Text Box 11"/>
            <p:cNvSpPr txBox="1">
              <a:spLocks noChangeArrowheads="1"/>
            </p:cNvSpPr>
            <p:nvPr/>
          </p:nvSpPr>
          <p:spPr bwMode="auto">
            <a:xfrm>
              <a:off x="1305" y="3087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3 </a:t>
              </a:r>
              <a:endParaRPr lang="en-US" sz="2400"/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auto">
            <a:xfrm>
              <a:off x="761" y="1908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8381" name="Group 2"/>
          <p:cNvGrpSpPr>
            <a:grpSpLocks/>
          </p:cNvGrpSpPr>
          <p:nvPr/>
        </p:nvGrpSpPr>
        <p:grpSpPr bwMode="auto">
          <a:xfrm>
            <a:off x="5292725" y="1196975"/>
            <a:ext cx="3095625" cy="2520950"/>
            <a:chOff x="839" y="1797"/>
            <a:chExt cx="1950" cy="1588"/>
          </a:xfrm>
        </p:grpSpPr>
        <p:grpSp>
          <p:nvGrpSpPr>
            <p:cNvPr id="58382" name="Group 3"/>
            <p:cNvGrpSpPr>
              <a:grpSpLocks/>
            </p:cNvGrpSpPr>
            <p:nvPr/>
          </p:nvGrpSpPr>
          <p:grpSpPr bwMode="auto">
            <a:xfrm>
              <a:off x="1066" y="1979"/>
              <a:ext cx="227" cy="1270"/>
              <a:chOff x="2744" y="1253"/>
              <a:chExt cx="363" cy="1724"/>
            </a:xfrm>
          </p:grpSpPr>
          <p:pic>
            <p:nvPicPr>
              <p:cNvPr id="58383" name="Picture 4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543" t="24014" r="64513" b="54138"/>
              <a:stretch>
                <a:fillRect/>
              </a:stretch>
            </p:blipFill>
            <p:spPr bwMode="auto">
              <a:xfrm>
                <a:off x="2744" y="2160"/>
                <a:ext cx="3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8384" name="Picture 5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630" t="24014" r="25278" b="54138"/>
              <a:stretch>
                <a:fillRect/>
              </a:stretch>
            </p:blipFill>
            <p:spPr bwMode="auto">
              <a:xfrm>
                <a:off x="2744" y="1253"/>
                <a:ext cx="318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8385" name="Picture 6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26228" r="85056" b="56303"/>
              <a:stretch>
                <a:fillRect/>
              </a:stretch>
            </p:blipFill>
            <p:spPr bwMode="auto">
              <a:xfrm>
                <a:off x="2744" y="2614"/>
                <a:ext cx="36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8386" name="Picture 7" descr="cards2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41087" t="24014" r="45821" b="56303"/>
              <a:stretch>
                <a:fillRect/>
              </a:stretch>
            </p:blipFill>
            <p:spPr bwMode="auto">
              <a:xfrm>
                <a:off x="2744" y="1706"/>
                <a:ext cx="318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8387" name="Text Box 8"/>
            <p:cNvSpPr txBox="1">
              <a:spLocks noChangeArrowheads="1"/>
            </p:cNvSpPr>
            <p:nvPr/>
          </p:nvSpPr>
          <p:spPr bwMode="auto">
            <a:xfrm>
              <a:off x="1383" y="1979"/>
              <a:ext cx="7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A 9 5 2 </a:t>
              </a:r>
              <a:endParaRPr lang="en-US" sz="2400"/>
            </a:p>
          </p:txBody>
        </p:sp>
        <p:sp>
          <p:nvSpPr>
            <p:cNvPr id="58388" name="Text Box 9"/>
            <p:cNvSpPr txBox="1">
              <a:spLocks noChangeArrowheads="1"/>
            </p:cNvSpPr>
            <p:nvPr/>
          </p:nvSpPr>
          <p:spPr bwMode="auto">
            <a:xfrm>
              <a:off x="1383" y="2341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K 8 5 3 2</a:t>
              </a:r>
              <a:endParaRPr lang="en-US" sz="2400"/>
            </a:p>
          </p:txBody>
        </p:sp>
        <p:sp>
          <p:nvSpPr>
            <p:cNvPr id="58389" name="Text Box 10"/>
            <p:cNvSpPr txBox="1">
              <a:spLocks noChangeArrowheads="1"/>
            </p:cNvSpPr>
            <p:nvPr/>
          </p:nvSpPr>
          <p:spPr bwMode="auto">
            <a:xfrm>
              <a:off x="1383" y="2659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7 </a:t>
              </a:r>
              <a:endParaRPr lang="en-US" sz="2400"/>
            </a:p>
          </p:txBody>
        </p:sp>
        <p:sp>
          <p:nvSpPr>
            <p:cNvPr id="58390" name="Text Box 11"/>
            <p:cNvSpPr txBox="1">
              <a:spLocks noChangeArrowheads="1"/>
            </p:cNvSpPr>
            <p:nvPr/>
          </p:nvSpPr>
          <p:spPr bwMode="auto">
            <a:xfrm>
              <a:off x="1383" y="2976"/>
              <a:ext cx="5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/>
                <a:t>7 4 2 </a:t>
              </a:r>
              <a:endParaRPr lang="en-US" sz="2400"/>
            </a:p>
          </p:txBody>
        </p:sp>
        <p:sp>
          <p:nvSpPr>
            <p:cNvPr id="58391" name="Rectangle 12"/>
            <p:cNvSpPr>
              <a:spLocks noChangeArrowheads="1"/>
            </p:cNvSpPr>
            <p:nvPr/>
          </p:nvSpPr>
          <p:spPr bwMode="auto">
            <a:xfrm>
              <a:off x="839" y="1797"/>
              <a:ext cx="1950" cy="15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816100" y="3175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West</a:t>
            </a:r>
            <a:endParaRPr lang="en-US"/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6124575" y="300038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East</a:t>
            </a:r>
            <a:endParaRPr lang="en-US"/>
          </a:p>
        </p:txBody>
      </p:sp>
      <p:sp>
        <p:nvSpPr>
          <p:cNvPr id="58394" name="Rectangle 26"/>
          <p:cNvSpPr>
            <a:spLocks noChangeArrowheads="1"/>
          </p:cNvSpPr>
          <p:nvPr/>
        </p:nvSpPr>
        <p:spPr bwMode="auto">
          <a:xfrm>
            <a:off x="1763713" y="400526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1 D</a:t>
            </a:r>
            <a:endParaRPr lang="en-US" sz="2400"/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1763713" y="465296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4 C</a:t>
            </a:r>
            <a:endParaRPr lang="en-US" sz="2400"/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1763713" y="530066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5 S</a:t>
            </a:r>
            <a:endParaRPr lang="en-US" sz="2400"/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6084888" y="400526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1 H</a:t>
            </a:r>
            <a:endParaRPr lang="en-US" sz="2400"/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084888" y="465296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4 NT</a:t>
            </a:r>
            <a:endParaRPr lang="en-US" sz="2400"/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6084888" y="5300663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/>
              <a:t> 6 H</a:t>
            </a:r>
            <a:endParaRPr lang="en-US" sz="2400"/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3635375" y="4724400"/>
            <a:ext cx="1046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Splinter</a:t>
            </a:r>
            <a:endParaRPr lang="en-US" sz="2000"/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7927975" y="47244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RKCB</a:t>
            </a:r>
            <a:endParaRPr lang="en-US" sz="2000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3635375" y="5373688"/>
            <a:ext cx="217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2 “Aces” + Queen</a:t>
            </a:r>
            <a:endParaRPr lang="en-US" sz="2000"/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1979613" y="5949950"/>
            <a:ext cx="4897437" cy="7715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Excellent Slam on 23 pts!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4" grpId="0" animBg="1"/>
      <p:bldP spid="58395" grpId="0" animBg="1"/>
      <p:bldP spid="58396" grpId="0" animBg="1"/>
      <p:bldP spid="58398" grpId="0" animBg="1"/>
      <p:bldP spid="58399" grpId="0" animBg="1"/>
      <p:bldP spid="58400" grpId="0" animBg="1"/>
      <p:bldP spid="58402" grpId="0"/>
      <p:bldP spid="58403" grpId="0"/>
      <p:bldP spid="58404" grpId="0"/>
      <p:bldP spid="5840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5550</TotalTime>
  <Words>938</Words>
  <Application>Microsoft Office PowerPoint</Application>
  <PresentationFormat>‫הצגה על המסך (4:3)</PresentationFormat>
  <Paragraphs>162</Paragraphs>
  <Slides>11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Gabi Levy</cp:lastModifiedBy>
  <cp:revision>127</cp:revision>
  <dcterms:created xsi:type="dcterms:W3CDTF">2007-10-03T09:12:46Z</dcterms:created>
  <dcterms:modified xsi:type="dcterms:W3CDTF">2013-06-29T05:39:24Z</dcterms:modified>
</cp:coreProperties>
</file>