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428" r:id="rId2"/>
    <p:sldId id="429" r:id="rId3"/>
    <p:sldId id="422" r:id="rId4"/>
    <p:sldId id="431" r:id="rId5"/>
    <p:sldId id="453" r:id="rId6"/>
    <p:sldId id="454" r:id="rId7"/>
    <p:sldId id="455" r:id="rId8"/>
    <p:sldId id="457" r:id="rId9"/>
    <p:sldId id="463" r:id="rId10"/>
    <p:sldId id="458" r:id="rId11"/>
    <p:sldId id="459" r:id="rId12"/>
    <p:sldId id="460" r:id="rId13"/>
    <p:sldId id="461" r:id="rId14"/>
    <p:sldId id="462" r:id="rId15"/>
    <p:sldId id="452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3690369-EA61-4D28-ABAA-339CB8F82449}" type="datetimeFigureOut">
              <a:rPr lang="en-NZ" smtClean="0"/>
              <a:pPr/>
              <a:t>26/07/2016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7E71328-DAE2-47C5-957A-12A4CF7223B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396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854AD07A-8AE9-4621-8908-CC63674184FC}" type="datetimeFigureOut">
              <a:rPr lang="en-NZ" smtClean="0"/>
              <a:pPr/>
              <a:t>26/07/2016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141E241-F53C-41FE-9ADC-BC7D7146BCD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433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830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477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551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7506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2508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751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3524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192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52381">
              <a:schemeClr val="bg1">
                <a:alpha val="37000"/>
              </a:schemeClr>
            </a:gs>
            <a:gs pos="66667">
              <a:schemeClr val="accent6">
                <a:lumMod val="20000"/>
                <a:lumOff val="80000"/>
                <a:alpha val="2000"/>
              </a:schemeClr>
            </a:gs>
            <a:gs pos="85000">
              <a:schemeClr val="accent6">
                <a:lumMod val="40000"/>
                <a:lumOff val="60000"/>
                <a:alpha val="64000"/>
              </a:schemeClr>
            </a:gs>
            <a:gs pos="94000">
              <a:srgbClr val="213315">
                <a:alpha val="64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9"/>
          <a:stretch/>
        </p:blipFill>
        <p:spPr>
          <a:xfrm>
            <a:off x="0" y="6237970"/>
            <a:ext cx="9144000" cy="601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3" y="238590"/>
            <a:ext cx="1908815" cy="61866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9211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52381">
              <a:schemeClr val="bg1">
                <a:alpha val="37000"/>
              </a:schemeClr>
            </a:gs>
            <a:gs pos="66667">
              <a:schemeClr val="accent6">
                <a:lumMod val="20000"/>
                <a:lumOff val="80000"/>
                <a:alpha val="2000"/>
              </a:schemeClr>
            </a:gs>
            <a:gs pos="85000">
              <a:schemeClr val="accent6">
                <a:lumMod val="40000"/>
                <a:lumOff val="60000"/>
                <a:alpha val="64000"/>
              </a:schemeClr>
            </a:gs>
            <a:gs pos="94000">
              <a:srgbClr val="213315">
                <a:alpha val="64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259145"/>
            <a:ext cx="9162703" cy="601885"/>
            <a:chOff x="0" y="6262255"/>
            <a:chExt cx="12216937" cy="601885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29"/>
            <a:stretch/>
          </p:blipFill>
          <p:spPr>
            <a:xfrm>
              <a:off x="0" y="6262255"/>
              <a:ext cx="12192000" cy="6018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36" t="90126" r="2523"/>
            <a:stretch/>
          </p:blipFill>
          <p:spPr>
            <a:xfrm>
              <a:off x="11809612" y="6737350"/>
              <a:ext cx="407325" cy="12679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2948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45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62256"/>
            <a:ext cx="9162703" cy="601885"/>
            <a:chOff x="0" y="6262255"/>
            <a:chExt cx="12216937" cy="60188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29"/>
            <a:stretch/>
          </p:blipFill>
          <p:spPr>
            <a:xfrm>
              <a:off x="0" y="6262255"/>
              <a:ext cx="12192000" cy="6018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36" t="90126" r="2523"/>
            <a:stretch/>
          </p:blipFill>
          <p:spPr>
            <a:xfrm>
              <a:off x="11809612" y="6737350"/>
              <a:ext cx="407325" cy="12679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4877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262256"/>
            <a:ext cx="9162703" cy="601885"/>
            <a:chOff x="0" y="6262255"/>
            <a:chExt cx="12216937" cy="601885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29"/>
            <a:stretch/>
          </p:blipFill>
          <p:spPr>
            <a:xfrm>
              <a:off x="0" y="6262255"/>
              <a:ext cx="12192000" cy="6018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36" t="90126" r="2523"/>
            <a:stretch/>
          </p:blipFill>
          <p:spPr>
            <a:xfrm>
              <a:off x="11809612" y="6737350"/>
              <a:ext cx="407325" cy="12679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3314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262256"/>
            <a:ext cx="9162703" cy="601885"/>
            <a:chOff x="0" y="6262255"/>
            <a:chExt cx="12216937" cy="60188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29"/>
            <a:stretch/>
          </p:blipFill>
          <p:spPr>
            <a:xfrm>
              <a:off x="0" y="6262255"/>
              <a:ext cx="12192000" cy="6018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36" t="90126" r="2523"/>
            <a:stretch/>
          </p:blipFill>
          <p:spPr>
            <a:xfrm>
              <a:off x="11809612" y="6737350"/>
              <a:ext cx="407325" cy="12679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1413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262256"/>
            <a:ext cx="9162703" cy="601885"/>
            <a:chOff x="0" y="6262255"/>
            <a:chExt cx="12216937" cy="601885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29"/>
            <a:stretch/>
          </p:blipFill>
          <p:spPr>
            <a:xfrm>
              <a:off x="0" y="6262255"/>
              <a:ext cx="12192000" cy="6018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36" t="90126" r="2523"/>
            <a:stretch/>
          </p:blipFill>
          <p:spPr>
            <a:xfrm>
              <a:off x="11809612" y="6737350"/>
              <a:ext cx="407325" cy="12679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70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262256"/>
            <a:ext cx="9162703" cy="601885"/>
            <a:chOff x="0" y="6262255"/>
            <a:chExt cx="12216937" cy="60188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29"/>
            <a:stretch/>
          </p:blipFill>
          <p:spPr>
            <a:xfrm>
              <a:off x="0" y="6262255"/>
              <a:ext cx="12192000" cy="6018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36" t="90126" r="2523"/>
            <a:stretch/>
          </p:blipFill>
          <p:spPr>
            <a:xfrm>
              <a:off x="11809612" y="6737350"/>
              <a:ext cx="407325" cy="12679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7909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2381">
              <a:schemeClr val="bg1"/>
            </a:gs>
            <a:gs pos="66667">
              <a:schemeClr val="accent6">
                <a:lumMod val="20000"/>
                <a:lumOff val="80000"/>
                <a:alpha val="43000"/>
              </a:schemeClr>
            </a:gs>
            <a:gs pos="81000">
              <a:schemeClr val="accent6">
                <a:lumMod val="40000"/>
                <a:lumOff val="60000"/>
                <a:alpha val="76000"/>
              </a:schemeClr>
            </a:gs>
            <a:gs pos="93000">
              <a:srgbClr val="213315">
                <a:alpha val="64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2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1268760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IMPROVERS’ LESSONS</a:t>
            </a:r>
            <a:r>
              <a:rPr kumimoji="0" lang="en-NZ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NZ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NZ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  <a:endParaRPr kumimoji="0" lang="en-NZ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23048" y="3789040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Your Name Here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 </a:t>
            </a:r>
            <a:r>
              <a:rPr kumimoji="0" lang="en-NZ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123 4567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</a:t>
            </a:r>
            <a:r>
              <a:rPr kumimoji="0" lang="en-NZ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NZ" sz="28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email@address.co.nz</a:t>
            </a:r>
            <a:endParaRPr kumimoji="0" lang="en-NZ" sz="28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1" descr="TBC 2012 logo smaller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3357779"/>
            <a:ext cx="1584176" cy="1901010"/>
          </a:xfrm>
          <a:prstGeom prst="rect">
            <a:avLst/>
          </a:prstGeom>
          <a:noFill/>
        </p:spPr>
      </p:pic>
      <p:sp>
        <p:nvSpPr>
          <p:cNvPr id="9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251520" y="5949280"/>
            <a:ext cx="8640960" cy="288032"/>
          </a:xfrm>
          <a:prstGeom prst="rect">
            <a:avLst/>
          </a:prstGeom>
        </p:spPr>
        <p:txBody>
          <a:bodyPr/>
          <a:lstStyle/>
          <a:p>
            <a:r>
              <a:rPr lang="en-NZ" sz="1100" dirty="0" smtClean="0">
                <a:latin typeface="+mj-lt"/>
              </a:rPr>
              <a:t>© Copyright Reserved New Zealand Bridge Inc. 2016                                                                                                                          Prepared by Amanda Smith</a:t>
            </a:r>
            <a:endParaRPr lang="en-NZ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14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63830" cy="1325563"/>
          </a:xfrm>
        </p:spPr>
        <p:txBody>
          <a:bodyPr>
            <a:normAutofit/>
          </a:bodyPr>
          <a:lstStyle/>
          <a:p>
            <a:r>
              <a:rPr lang="en-NZ" sz="4000" b="1" dirty="0" smtClean="0"/>
              <a:t>DISCARDS</a:t>
            </a: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5184576" cy="1296144"/>
          </a:xfrm>
        </p:spPr>
        <p:txBody>
          <a:bodyPr>
            <a:normAutofit/>
          </a:bodyPr>
          <a:lstStyle/>
          <a:p>
            <a:r>
              <a:rPr lang="en-NZ" sz="4000" dirty="0" smtClean="0"/>
              <a:t>Tell partner which suit you like</a:t>
            </a:r>
          </a:p>
          <a:p>
            <a:pPr>
              <a:buNone/>
            </a:pPr>
            <a:endParaRPr lang="en-NZ" sz="4000" dirty="0" smtClean="0"/>
          </a:p>
          <a:p>
            <a:pPr>
              <a:buNone/>
            </a:pPr>
            <a:endParaRPr lang="en-NZ" sz="4000" dirty="0" smtClean="0"/>
          </a:p>
          <a:p>
            <a:endParaRPr lang="en-NZ" sz="4000" dirty="0"/>
          </a:p>
        </p:txBody>
      </p:sp>
      <p:pic>
        <p:nvPicPr>
          <p:cNvPr id="1026" name="Picture 2" descr="Image result for clipart li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3600400" cy="42076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748951"/>
            <a:ext cx="5832648" cy="1200329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36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HIGH card – no honour in the suit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284984"/>
            <a:ext cx="5832648" cy="1200329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36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LOW card – honour in the suit (A, K or Q)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63830" cy="1325563"/>
          </a:xfrm>
        </p:spPr>
        <p:txBody>
          <a:bodyPr>
            <a:normAutofit/>
          </a:bodyPr>
          <a:lstStyle/>
          <a:p>
            <a:r>
              <a:rPr lang="en-NZ" sz="4000" b="1" dirty="0" smtClean="0"/>
              <a:t>DISCARDS</a:t>
            </a: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5184576" cy="1944216"/>
          </a:xfrm>
        </p:spPr>
        <p:txBody>
          <a:bodyPr>
            <a:normAutofit fontScale="92500" lnSpcReduction="10000"/>
          </a:bodyPr>
          <a:lstStyle/>
          <a:p>
            <a:r>
              <a:rPr lang="en-NZ" sz="4000" dirty="0" smtClean="0"/>
              <a:t>Against a </a:t>
            </a:r>
            <a:r>
              <a:rPr lang="en-NZ" sz="4000" dirty="0" err="1" smtClean="0"/>
              <a:t>Notrump</a:t>
            </a:r>
            <a:r>
              <a:rPr lang="en-NZ" sz="4000" dirty="0" smtClean="0"/>
              <a:t> contract, try not to discard from your long suit</a:t>
            </a:r>
          </a:p>
          <a:p>
            <a:pPr>
              <a:buNone/>
            </a:pPr>
            <a:endParaRPr lang="en-NZ" sz="4000" dirty="0" smtClean="0"/>
          </a:p>
          <a:p>
            <a:pPr>
              <a:buNone/>
            </a:pPr>
            <a:endParaRPr lang="en-NZ" sz="4000" dirty="0" smtClean="0"/>
          </a:p>
          <a:p>
            <a:endParaRPr lang="en-NZ" sz="4000" dirty="0"/>
          </a:p>
        </p:txBody>
      </p:sp>
      <p:pic>
        <p:nvPicPr>
          <p:cNvPr id="1026" name="Picture 2" descr="Image result for clipart li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3600400" cy="42076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748951"/>
            <a:ext cx="5832648" cy="1200329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36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HIGH card – no honour in the suit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284984"/>
            <a:ext cx="5832648" cy="1200329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36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LOW card – honour in the suit (A, K or Q)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 smtClean="0"/>
              <a:t> </a:t>
            </a:r>
            <a:r>
              <a:rPr lang="en-NZ" sz="4900" dirty="0" smtClean="0"/>
              <a:t>GENERAL PRINCIPLES</a:t>
            </a:r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364505"/>
            <a:ext cx="8208912" cy="584775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These principles apply throughout the defence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340768"/>
            <a:ext cx="4519414" cy="3744416"/>
          </a:xfrm>
        </p:spPr>
        <p:txBody>
          <a:bodyPr>
            <a:normAutofit/>
          </a:bodyPr>
          <a:lstStyle/>
          <a:p>
            <a:r>
              <a:rPr lang="en-NZ" sz="4000" dirty="0" smtClean="0"/>
              <a:t>Lead of an honour – shows top of a sequence</a:t>
            </a:r>
          </a:p>
        </p:txBody>
      </p:sp>
      <p:pic>
        <p:nvPicPr>
          <p:cNvPr id="26626" name="Picture 2" descr="https://upload.wikimedia.org/wikipedia/commons/9/9b/Poker-sm-212-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1572" y="980728"/>
            <a:ext cx="2980868" cy="4173216"/>
          </a:xfrm>
          <a:prstGeom prst="rect">
            <a:avLst/>
          </a:prstGeom>
          <a:noFill/>
        </p:spPr>
      </p:pic>
      <p:pic>
        <p:nvPicPr>
          <p:cNvPr id="6" name="Picture 5" descr="cl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305146"/>
            <a:ext cx="2664296" cy="149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 smtClean="0"/>
              <a:t> </a:t>
            </a:r>
            <a:r>
              <a:rPr lang="en-NZ" sz="4900" dirty="0" smtClean="0"/>
              <a:t>GENERAL PRINCIPLES</a:t>
            </a:r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364505"/>
            <a:ext cx="8208912" cy="584775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These principles apply throughout the defence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340768"/>
            <a:ext cx="4519414" cy="3744416"/>
          </a:xfrm>
        </p:spPr>
        <p:txBody>
          <a:bodyPr>
            <a:normAutofit/>
          </a:bodyPr>
          <a:lstStyle/>
          <a:p>
            <a:r>
              <a:rPr lang="en-NZ" sz="4000" dirty="0" smtClean="0"/>
              <a:t>Lead or discard of a low card – shows at least one honour in that suit</a:t>
            </a:r>
          </a:p>
        </p:txBody>
      </p:sp>
      <p:pic>
        <p:nvPicPr>
          <p:cNvPr id="26626" name="Picture 2" descr="https://upload.wikimedia.org/wikipedia/commons/9/9b/Poker-sm-212-K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51572" y="1204293"/>
            <a:ext cx="2980868" cy="3726085"/>
          </a:xfrm>
          <a:prstGeom prst="rect">
            <a:avLst/>
          </a:prstGeom>
          <a:noFill/>
        </p:spPr>
      </p:pic>
      <p:pic>
        <p:nvPicPr>
          <p:cNvPr id="6" name="Picture 5" descr="cl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645024"/>
            <a:ext cx="2664296" cy="149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 smtClean="0"/>
              <a:t> </a:t>
            </a:r>
            <a:r>
              <a:rPr lang="en-NZ" sz="4900" dirty="0" smtClean="0"/>
              <a:t>GENERAL PRINCIPLES</a:t>
            </a:r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364505"/>
            <a:ext cx="8208912" cy="584775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These principles apply throughout the defence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340768"/>
            <a:ext cx="4519414" cy="3744416"/>
          </a:xfrm>
        </p:spPr>
        <p:txBody>
          <a:bodyPr>
            <a:normAutofit/>
          </a:bodyPr>
          <a:lstStyle/>
          <a:p>
            <a:r>
              <a:rPr lang="en-NZ" sz="4000" dirty="0" smtClean="0"/>
              <a:t>Lead or discard of a high card – shows no honour in that suit</a:t>
            </a:r>
          </a:p>
        </p:txBody>
      </p:sp>
      <p:pic>
        <p:nvPicPr>
          <p:cNvPr id="26626" name="Picture 2" descr="https://upload.wikimedia.org/wikipedia/commons/9/9b/Poker-sm-212-K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51572" y="1204293"/>
            <a:ext cx="2980868" cy="3726085"/>
          </a:xfrm>
          <a:prstGeom prst="rect">
            <a:avLst/>
          </a:prstGeom>
          <a:noFill/>
        </p:spPr>
      </p:pic>
      <p:pic>
        <p:nvPicPr>
          <p:cNvPr id="6" name="Picture 5" descr="cl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645024"/>
            <a:ext cx="2664296" cy="149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224136"/>
          </a:xfrm>
        </p:spPr>
        <p:txBody>
          <a:bodyPr>
            <a:noAutofit/>
          </a:bodyPr>
          <a:lstStyle/>
          <a:p>
            <a:pPr algn="ctr"/>
            <a:r>
              <a:rPr lang="en-NZ" sz="7200" b="1" dirty="0" smtClean="0"/>
              <a:t>IMPROVERS’ LESSONS</a:t>
            </a:r>
            <a:endParaRPr lang="en-NZ" sz="66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63688" y="3933056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Your Name Here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 </a:t>
            </a:r>
            <a:r>
              <a:rPr kumimoji="0" lang="en-NZ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123 4567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</a:t>
            </a:r>
            <a:r>
              <a:rPr kumimoji="0" lang="en-NZ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NZ" sz="28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email@address.co.nz</a:t>
            </a:r>
            <a:endParaRPr kumimoji="0" lang="en-NZ" sz="28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1988840"/>
            <a:ext cx="8229600" cy="1224136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700F"/>
                </a:solidFill>
                <a:effectLst/>
                <a:uLnTx/>
                <a:uFillTx/>
                <a:ea typeface="+mj-ea"/>
                <a:cs typeface="+mj-cs"/>
              </a:rPr>
              <a:t>Please contact me if you have any questions</a:t>
            </a:r>
            <a:endParaRPr kumimoji="0" lang="en-NZ" sz="5400" b="1" i="0" u="none" strike="noStrike" kern="1200" cap="none" spc="0" normalizeH="0" baseline="0" noProof="0" dirty="0">
              <a:ln>
                <a:noFill/>
              </a:ln>
              <a:solidFill>
                <a:srgbClr val="2A700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Picture 5" descr="NZ Bridg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429" y="3501008"/>
            <a:ext cx="3868531" cy="1083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520280"/>
          </a:xfrm>
        </p:spPr>
        <p:txBody>
          <a:bodyPr>
            <a:normAutofit/>
          </a:bodyPr>
          <a:lstStyle/>
          <a:p>
            <a:pPr algn="ctr"/>
            <a:r>
              <a:rPr lang="en-NZ" sz="4900" b="1" dirty="0" smtClean="0"/>
              <a:t>Lesson </a:t>
            </a:r>
            <a:r>
              <a:rPr lang="en-NZ" sz="4900" dirty="0" smtClean="0"/>
              <a:t>Seven</a:t>
            </a:r>
            <a:r>
              <a:rPr lang="en-NZ" sz="4400" b="1" dirty="0" smtClean="0"/>
              <a:t/>
            </a:r>
            <a:br>
              <a:rPr lang="en-NZ" sz="4400" b="1" dirty="0" smtClean="0"/>
            </a:br>
            <a:r>
              <a:rPr lang="en-NZ" sz="4400" b="1" dirty="0" smtClean="0"/>
              <a:t/>
            </a:r>
            <a:br>
              <a:rPr lang="en-NZ" sz="4400" b="1" dirty="0" smtClean="0"/>
            </a:br>
            <a:r>
              <a:rPr lang="en-NZ" sz="4400" dirty="0" smtClean="0"/>
              <a:t>Signals and Discards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r>
              <a:rPr lang="en-NZ" sz="4000" b="1" dirty="0" smtClean="0"/>
              <a:t>OPENING LEADS</a:t>
            </a: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5123"/>
            <a:ext cx="7886700" cy="4351338"/>
          </a:xfrm>
        </p:spPr>
        <p:txBody>
          <a:bodyPr>
            <a:normAutofit/>
          </a:bodyPr>
          <a:lstStyle/>
          <a:p>
            <a:r>
              <a:rPr lang="en-NZ" sz="4000" dirty="0" smtClean="0"/>
              <a:t>The opening lead must be clear and unambiguous</a:t>
            </a:r>
          </a:p>
          <a:p>
            <a:endParaRPr lang="en-NZ" sz="4000" dirty="0"/>
          </a:p>
        </p:txBody>
      </p:sp>
      <p:pic>
        <p:nvPicPr>
          <p:cNvPr id="4" name="Picture 3" descr="cle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855" y="2772916"/>
            <a:ext cx="4643393" cy="26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900" b="1" dirty="0" smtClean="0"/>
              <a:t> </a:t>
            </a:r>
            <a:r>
              <a:rPr lang="en-NZ" sz="3600" dirty="0" smtClean="0"/>
              <a:t>OPENING LEADS AND LEADS DURING PLAY</a:t>
            </a:r>
            <a:endParaRPr lang="en-NZ" dirty="0"/>
          </a:p>
        </p:txBody>
      </p:sp>
      <p:pic>
        <p:nvPicPr>
          <p:cNvPr id="7" name="Picture 6" descr="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287274"/>
            <a:ext cx="2146852" cy="142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287411"/>
            <a:ext cx="2178657" cy="142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1.1.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5713" y="1268760"/>
            <a:ext cx="2194560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5536" y="3873242"/>
            <a:ext cx="8208912" cy="707886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Lead TOP of a sequence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4725144"/>
            <a:ext cx="8208912" cy="1323439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When leading during play, keep to the same principles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5536" y="1052736"/>
            <a:ext cx="648072" cy="1656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>
            <a:off x="6228184" y="1052736"/>
            <a:ext cx="648072" cy="1656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Oval 12"/>
          <p:cNvSpPr/>
          <p:nvPr/>
        </p:nvSpPr>
        <p:spPr>
          <a:xfrm>
            <a:off x="3275856" y="1052736"/>
            <a:ext cx="576064" cy="1656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900" b="1" dirty="0" smtClean="0"/>
              <a:t> </a:t>
            </a:r>
            <a:r>
              <a:rPr lang="en-NZ" sz="3600" dirty="0" smtClean="0"/>
              <a:t>OPENING LEADS AND LEADS DURING PLAY</a:t>
            </a:r>
            <a:endParaRPr lang="en-NZ" dirty="0"/>
          </a:p>
        </p:txBody>
      </p:sp>
      <p:pic>
        <p:nvPicPr>
          <p:cNvPr id="7" name="Picture 6" descr="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292613"/>
            <a:ext cx="2146852" cy="1415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034" y="1287411"/>
            <a:ext cx="1631677" cy="142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1.1.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268760"/>
            <a:ext cx="243811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5536" y="3873242"/>
            <a:ext cx="8208912" cy="707886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LOW card promises an honour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4725144"/>
            <a:ext cx="8208912" cy="1323439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When leading during play, keep to the same principles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63688" y="1124744"/>
            <a:ext cx="648072" cy="1656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>
            <a:off x="7884368" y="1196752"/>
            <a:ext cx="648072" cy="1656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Oval 12"/>
          <p:cNvSpPr/>
          <p:nvPr/>
        </p:nvSpPr>
        <p:spPr>
          <a:xfrm>
            <a:off x="4932040" y="1196752"/>
            <a:ext cx="576064" cy="1656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900" b="1" dirty="0" smtClean="0"/>
              <a:t> </a:t>
            </a:r>
            <a:r>
              <a:rPr lang="en-NZ" sz="3600" dirty="0" smtClean="0"/>
              <a:t>OPENING LEADS AND LEADS DURING PLAY</a:t>
            </a:r>
            <a:endParaRPr lang="en-NZ" dirty="0"/>
          </a:p>
        </p:txBody>
      </p:sp>
      <p:pic>
        <p:nvPicPr>
          <p:cNvPr id="7" name="Picture 6" descr="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59" y="1292613"/>
            <a:ext cx="1623813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031" y="1268760"/>
            <a:ext cx="2244436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1.1.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340768"/>
            <a:ext cx="2703443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5536" y="3873242"/>
            <a:ext cx="8208912" cy="64633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36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HIGH card (non-honour) denies an honour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4725144"/>
            <a:ext cx="8208912" cy="1323439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When leading during play, keep to the same principles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5576" y="1124744"/>
            <a:ext cx="504056" cy="1656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>
            <a:off x="5868144" y="1196752"/>
            <a:ext cx="576064" cy="1656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Oval 12"/>
          <p:cNvSpPr/>
          <p:nvPr/>
        </p:nvSpPr>
        <p:spPr>
          <a:xfrm>
            <a:off x="3635896" y="1124744"/>
            <a:ext cx="576064" cy="1656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63830" cy="1325563"/>
          </a:xfrm>
        </p:spPr>
        <p:txBody>
          <a:bodyPr>
            <a:normAutofit/>
          </a:bodyPr>
          <a:lstStyle/>
          <a:p>
            <a:r>
              <a:rPr lang="en-NZ" sz="4000" b="1" dirty="0" smtClean="0"/>
              <a:t>SIGNALS DURING PLAY OF THE HAND</a:t>
            </a: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5123"/>
            <a:ext cx="7886700" cy="4351338"/>
          </a:xfrm>
        </p:spPr>
        <p:txBody>
          <a:bodyPr>
            <a:normAutofit/>
          </a:bodyPr>
          <a:lstStyle/>
          <a:p>
            <a:r>
              <a:rPr lang="en-NZ" sz="4000" dirty="0" smtClean="0"/>
              <a:t>When a lead is made, tell partner if you like it</a:t>
            </a:r>
          </a:p>
          <a:p>
            <a:endParaRPr lang="en-NZ" sz="4000" dirty="0"/>
          </a:p>
        </p:txBody>
      </p:sp>
      <p:pic>
        <p:nvPicPr>
          <p:cNvPr id="4" name="Picture 3" descr="cle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855" y="2772916"/>
            <a:ext cx="4643393" cy="26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63830" cy="1325563"/>
          </a:xfrm>
        </p:spPr>
        <p:txBody>
          <a:bodyPr>
            <a:normAutofit/>
          </a:bodyPr>
          <a:lstStyle/>
          <a:p>
            <a:r>
              <a:rPr lang="en-NZ" sz="4000" b="1" dirty="0" smtClean="0"/>
              <a:t>SIGNALS DURING PLAY OF THE HAND</a:t>
            </a:r>
            <a:endParaRPr lang="en-NZ" sz="4000" b="1" dirty="0"/>
          </a:p>
        </p:txBody>
      </p:sp>
      <p:pic>
        <p:nvPicPr>
          <p:cNvPr id="1026" name="Picture 2" descr="Image result for clipart li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3600400" cy="42076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221088"/>
            <a:ext cx="5040560" cy="1224136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36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HIGH card – no help in the suit played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052736"/>
            <a:ext cx="5040560" cy="2862322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36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LOW card – encouraging  - you want the suit continued – shows an honour in the suit (or a shortage)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 smtClean="0"/>
              <a:t> </a:t>
            </a:r>
            <a:r>
              <a:rPr lang="en-NZ" sz="3600" dirty="0" smtClean="0"/>
              <a:t>SIGNALS DURING PLAY</a:t>
            </a:r>
            <a:endParaRPr lang="en-NZ" dirty="0"/>
          </a:p>
        </p:txBody>
      </p:sp>
      <p:pic>
        <p:nvPicPr>
          <p:cNvPr id="8" name="Picture 7" descr="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268760"/>
            <a:ext cx="2178657" cy="142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5536" y="4437112"/>
            <a:ext cx="8208912" cy="707886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Partner leads </a:t>
            </a:r>
            <a:r>
              <a:rPr lang="en-NZ" sz="40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  <a:sym typeface="Symbol"/>
              </a:rPr>
              <a:t>A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241394"/>
            <a:ext cx="8208912" cy="707886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Which card do you play?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15816" y="1124744"/>
            <a:ext cx="648072" cy="1656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" name="Picture 13" descr="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196752"/>
            <a:ext cx="2244436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4860032" y="1052736"/>
            <a:ext cx="648072" cy="1656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Down Arrow 14"/>
          <p:cNvSpPr/>
          <p:nvPr/>
        </p:nvSpPr>
        <p:spPr>
          <a:xfrm flipV="1">
            <a:off x="2987824" y="2852936"/>
            <a:ext cx="576064" cy="648072"/>
          </a:xfrm>
          <a:prstGeom prst="downArrow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2A700F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flipV="1">
            <a:off x="4932040" y="2852936"/>
            <a:ext cx="576064" cy="648072"/>
          </a:xfrm>
          <a:prstGeom prst="downArrow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2A700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645024"/>
            <a:ext cx="3816424" cy="707886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Encourage - low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024" y="3645024"/>
            <a:ext cx="3816424" cy="707886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Discourage - high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9116</TotalTime>
  <Words>347</Words>
  <Application>Microsoft Office PowerPoint</Application>
  <PresentationFormat>‫הצגה על המסך (4:3)</PresentationFormat>
  <Paragraphs>59</Paragraphs>
  <Slides>15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Office Theme</vt:lpstr>
      <vt:lpstr>מצגת של PowerPoint</vt:lpstr>
      <vt:lpstr>Lesson Seven  Signals and Discards</vt:lpstr>
      <vt:lpstr>OPENING LEADS</vt:lpstr>
      <vt:lpstr> OPENING LEADS AND LEADS DURING PLAY</vt:lpstr>
      <vt:lpstr> OPENING LEADS AND LEADS DURING PLAY</vt:lpstr>
      <vt:lpstr> OPENING LEADS AND LEADS DURING PLAY</vt:lpstr>
      <vt:lpstr>SIGNALS DURING PLAY OF THE HAND</vt:lpstr>
      <vt:lpstr>SIGNALS DURING PLAY OF THE HAND</vt:lpstr>
      <vt:lpstr> SIGNALS DURING PLAY</vt:lpstr>
      <vt:lpstr>DISCARDS</vt:lpstr>
      <vt:lpstr>DISCARDS</vt:lpstr>
      <vt:lpstr> GENERAL PRINCIPLES</vt:lpstr>
      <vt:lpstr> GENERAL PRINCIPLES</vt:lpstr>
      <vt:lpstr> GENERAL PRINCIPLES</vt:lpstr>
      <vt:lpstr>IMPROVERS’ LESSONS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Smith</dc:creator>
  <cp:lastModifiedBy>גבריאל</cp:lastModifiedBy>
  <cp:revision>262</cp:revision>
  <dcterms:created xsi:type="dcterms:W3CDTF">2013-02-20T01:53:33Z</dcterms:created>
  <dcterms:modified xsi:type="dcterms:W3CDTF">2016-07-26T09:14:53Z</dcterms:modified>
</cp:coreProperties>
</file>