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91603-5FA1-446F-8072-8805DE987662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A888F-F33A-426C-AC61-25CA274D3B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0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A888F-F33A-426C-AC61-25CA274D3B6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4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A888F-F33A-426C-AC61-25CA274D3B6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7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A888F-F33A-426C-AC61-25CA274D3B6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1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072462" y="197557"/>
            <a:ext cx="900113" cy="81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505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072462" y="197557"/>
            <a:ext cx="900113" cy="81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606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072462" y="197557"/>
            <a:ext cx="900113" cy="81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744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79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2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3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24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072462" y="197557"/>
            <a:ext cx="900113" cy="81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57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072462" y="197557"/>
            <a:ext cx="900113" cy="81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2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072462" y="197557"/>
            <a:ext cx="900113" cy="81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06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D27D-4557-4699-AC9F-1E9230B4D4C3}" type="datetimeFigureOut">
              <a:rPr lang="en-GB" smtClean="0"/>
              <a:pPr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B4C2-5E7F-482D-96C3-5648072B45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Lesson 27:  The 2NT Opening Bid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88574"/>
              </p:ext>
            </p:extLst>
          </p:nvPr>
        </p:nvGraphicFramePr>
        <p:xfrm>
          <a:off x="0" y="764704"/>
          <a:ext cx="7560839" cy="258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3"/>
                <a:gridCol w="3456384"/>
                <a:gridCol w="2088232"/>
              </a:tblGrid>
              <a:tr h="1683869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800" dirty="0">
                          <a:effectLst/>
                        </a:rPr>
                        <a:t> AQ4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AQJ8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KQ5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800" dirty="0">
                          <a:effectLst/>
                        </a:rPr>
                        <a:t> QJ4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GB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    E</a:t>
                      </a:r>
                      <a:endParaRPr lang="en-GB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800" dirty="0">
                          <a:effectLst/>
                        </a:rPr>
                        <a:t> J32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96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J642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Symbol" pitchFamily="18" charset="2"/>
                        <a:buChar char="§"/>
                      </a:pPr>
                      <a:r>
                        <a:rPr lang="en-GB" sz="2800" dirty="0" smtClean="0">
                          <a:effectLst/>
                        </a:rPr>
                        <a:t>9753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2NT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Pass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188640"/>
            <a:ext cx="6773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Examples of bidding after a 2NT opener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603071"/>
              </p:ext>
            </p:extLst>
          </p:nvPr>
        </p:nvGraphicFramePr>
        <p:xfrm>
          <a:off x="0" y="3573016"/>
          <a:ext cx="7992888" cy="3012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3312368"/>
                <a:gridCol w="2376264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800" dirty="0">
                          <a:effectLst/>
                        </a:rPr>
                        <a:t> KJ5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AQ104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A6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800" dirty="0">
                          <a:effectLst/>
                        </a:rPr>
                        <a:t> KQJ3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GB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    E</a:t>
                      </a:r>
                      <a:endParaRPr lang="en-GB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800" dirty="0">
                          <a:effectLst/>
                        </a:rPr>
                        <a:t> Q1064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KJ93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Symbol" pitchFamily="18" charset="2"/>
                        <a:buChar char="¨"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/>
                        </a:rPr>
                        <a:t>875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Symbol" pitchFamily="18" charset="2"/>
                        <a:buNone/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800" dirty="0">
                          <a:effectLst/>
                        </a:rPr>
                        <a:t> 72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3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3</a:t>
                      </a:r>
                      <a:r>
                        <a:rPr lang="en-GB" sz="2800" dirty="0">
                          <a:effectLst/>
                          <a:sym typeface="Symbol"/>
                        </a:rPr>
                        <a:t>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4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3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22802"/>
              </p:ext>
            </p:extLst>
          </p:nvPr>
        </p:nvGraphicFramePr>
        <p:xfrm>
          <a:off x="467544" y="260648"/>
          <a:ext cx="6192688" cy="3439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2088232"/>
                <a:gridCol w="2232248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800" dirty="0">
                          <a:effectLst/>
                        </a:rPr>
                        <a:t> K1053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AKQ2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A6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800" dirty="0">
                          <a:effectLst/>
                        </a:rPr>
                        <a:t> AJ4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</a:t>
                      </a:r>
                      <a:endParaRPr lang="en-GB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    E</a:t>
                      </a:r>
                      <a:endParaRPr lang="en-GB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800" dirty="0">
                          <a:effectLst/>
                        </a:rPr>
                        <a:t> QJ94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</a:rPr>
                        <a:t> 85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Symbol" pitchFamily="18" charset="2"/>
                        <a:buChar char="¨"/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/>
                        </a:rPr>
                        <a:t>KJ1072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Symbol" pitchFamily="18" charset="2"/>
                        <a:buNone/>
                      </a:pPr>
                      <a:r>
                        <a:rPr lang="en-GB" sz="28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800" dirty="0">
                          <a:effectLst/>
                        </a:rPr>
                        <a:t> 63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2NT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3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4</a:t>
                      </a:r>
                      <a:r>
                        <a:rPr lang="en-GB" sz="2800" dirty="0">
                          <a:effectLst/>
                          <a:sym typeface="Symbol"/>
                        </a:rPr>
                        <a:t>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3</a:t>
                      </a:r>
                      <a:r>
                        <a:rPr lang="en-GB" sz="2800" dirty="0">
                          <a:effectLst/>
                          <a:sym typeface="Symbol"/>
                        </a:rPr>
                        <a:t>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3NT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Pass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04791"/>
              </p:ext>
            </p:extLst>
          </p:nvPr>
        </p:nvGraphicFramePr>
        <p:xfrm>
          <a:off x="179513" y="3906520"/>
          <a:ext cx="6480720" cy="295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39"/>
                <a:gridCol w="2088232"/>
                <a:gridCol w="2232249"/>
              </a:tblGrid>
              <a:tr h="565497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400" dirty="0">
                          <a:effectLst/>
                        </a:rPr>
                        <a:t> AQ8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A7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KQJ92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400" dirty="0">
                          <a:effectLst/>
                        </a:rPr>
                        <a:t> KJ3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    E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400" dirty="0">
                          <a:effectLst/>
                        </a:rPr>
                        <a:t> J43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K9632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400" dirty="0">
                          <a:effectLst/>
                        </a:rPr>
                        <a:t> Q1075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</a:rPr>
                        <a:t>West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Pass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</a:rPr>
                        <a:t>East</a:t>
                      </a:r>
                      <a:endParaRPr lang="en-GB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3NT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32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7365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Partner opens 2NT. What is your response?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09290"/>
              </p:ext>
            </p:extLst>
          </p:nvPr>
        </p:nvGraphicFramePr>
        <p:xfrm>
          <a:off x="323528" y="2996952"/>
          <a:ext cx="828092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1235"/>
                <a:gridCol w="2142243"/>
                <a:gridCol w="2211736"/>
                <a:gridCol w="178570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a)	</a:t>
                      </a:r>
                      <a:r>
                        <a:rPr lang="en-GB" sz="24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400" dirty="0">
                          <a:effectLst/>
                        </a:rPr>
                        <a:t> Q972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543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10865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400" dirty="0">
                          <a:effectLst/>
                        </a:rPr>
                        <a:t> 93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b)	</a:t>
                      </a:r>
                      <a:r>
                        <a:rPr lang="en-GB" sz="24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400" dirty="0">
                          <a:effectLst/>
                        </a:rPr>
                        <a:t> KJ1075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9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K62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400" dirty="0">
                          <a:effectLst/>
                        </a:rPr>
                        <a:t> 8743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c)	</a:t>
                      </a:r>
                      <a:r>
                        <a:rPr lang="en-GB" sz="2400" dirty="0">
                          <a:effectLst/>
                          <a:sym typeface="Symbol"/>
                        </a:rPr>
                        <a:t></a:t>
                      </a:r>
                      <a:r>
                        <a:rPr lang="en-GB" sz="2400" dirty="0">
                          <a:effectLst/>
                        </a:rPr>
                        <a:t> K932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Q1054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8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400" dirty="0">
                          <a:effectLst/>
                        </a:rPr>
                        <a:t> J762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7015" algn="l"/>
                        </a:tabLst>
                      </a:pPr>
                      <a:r>
                        <a:rPr lang="en-GB" sz="2400" dirty="0">
                          <a:effectLst/>
                        </a:rPr>
                        <a:t>d</a:t>
                      </a:r>
                      <a:r>
                        <a:rPr lang="en-GB" sz="2400" dirty="0" smtClean="0">
                          <a:effectLst/>
                        </a:rPr>
                        <a:t>) </a:t>
                      </a:r>
                      <a:r>
                        <a:rPr lang="en-GB" sz="2400" dirty="0" smtClean="0">
                          <a:effectLst/>
                          <a:sym typeface="Symbol"/>
                        </a:rPr>
                        <a:t></a:t>
                      </a:r>
                      <a:r>
                        <a:rPr lang="en-GB" sz="2400" dirty="0" smtClean="0">
                          <a:effectLst/>
                        </a:rPr>
                        <a:t> </a:t>
                      </a:r>
                      <a:r>
                        <a:rPr lang="en-GB" sz="2400" dirty="0">
                          <a:effectLst/>
                        </a:rPr>
                        <a:t>76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701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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QJ9832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7015" algn="l"/>
                        </a:tabLs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	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sym typeface="Symbol"/>
                        </a:rPr>
                        <a:t>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</a:rPr>
                        <a:t> K4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7015" algn="l"/>
                        </a:tabLst>
                      </a:pPr>
                      <a:r>
                        <a:rPr lang="en-GB" sz="2400" dirty="0">
                          <a:effectLst/>
                        </a:rPr>
                        <a:t>	</a:t>
                      </a:r>
                      <a:r>
                        <a:rPr lang="en-GB" sz="2400" dirty="0">
                          <a:effectLst/>
                          <a:sym typeface="Symbol"/>
                        </a:rPr>
                        <a:t></a:t>
                      </a:r>
                      <a:r>
                        <a:rPr lang="en-GB" sz="2400" dirty="0">
                          <a:effectLst/>
                        </a:rPr>
                        <a:t> 1085</a:t>
                      </a:r>
                      <a:endParaRPr lang="en-GB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4869160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a) </a:t>
            </a:r>
            <a:r>
              <a:rPr lang="en-GB" sz="2800" dirty="0" smtClean="0">
                <a:solidFill>
                  <a:srgbClr val="00B050"/>
                </a:solidFill>
              </a:rPr>
              <a:t>Pass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784" y="4725144"/>
            <a:ext cx="1061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b</a:t>
            </a:r>
            <a:r>
              <a:rPr lang="en-GB" sz="2800" dirty="0">
                <a:solidFill>
                  <a:srgbClr val="00B050"/>
                </a:solidFill>
              </a:rPr>
              <a:t>) 3</a:t>
            </a:r>
            <a:r>
              <a:rPr lang="en-GB" sz="2800" dirty="0">
                <a:solidFill>
                  <a:srgbClr val="00B050"/>
                </a:solidFill>
                <a:sym typeface="Symbol"/>
              </a:rPr>
              <a:t></a:t>
            </a:r>
            <a:r>
              <a:rPr lang="en-GB" dirty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4008" y="4725144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c</a:t>
            </a:r>
            <a:r>
              <a:rPr lang="en-GB" sz="2800" dirty="0">
                <a:solidFill>
                  <a:srgbClr val="00B050"/>
                </a:solidFill>
              </a:rPr>
              <a:t>) </a:t>
            </a:r>
            <a:r>
              <a:rPr lang="en-GB" sz="2800" dirty="0" smtClean="0">
                <a:solidFill>
                  <a:srgbClr val="00B050"/>
                </a:solidFill>
              </a:rPr>
              <a:t>3</a:t>
            </a:r>
            <a:r>
              <a:rPr lang="en-GB" sz="2800" dirty="0" smtClean="0">
                <a:solidFill>
                  <a:srgbClr val="00B050"/>
                </a:solidFill>
                <a:sym typeface="Symbol"/>
              </a:rPr>
              <a:t>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8224" y="4581128"/>
            <a:ext cx="21698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d</a:t>
            </a:r>
            <a:r>
              <a:rPr lang="en-GB" sz="2800" dirty="0">
                <a:solidFill>
                  <a:srgbClr val="00B050"/>
                </a:solidFill>
              </a:rPr>
              <a:t>) 3</a:t>
            </a:r>
            <a:r>
              <a:rPr lang="en-GB" sz="2800" dirty="0">
                <a:solidFill>
                  <a:srgbClr val="00B050"/>
                </a:solidFill>
                <a:sym typeface="Symbol"/>
              </a:rPr>
              <a:t>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(transfer)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ym typeface="Symbol"/>
              </a:rPr>
              <a:t></a:t>
            </a:r>
            <a:r>
              <a:rPr lang="en-GB" sz="2800" dirty="0"/>
              <a:t> AK6		Y</a:t>
            </a:r>
            <a:r>
              <a:rPr lang="en-GB" sz="2800" dirty="0" smtClean="0"/>
              <a:t>ou </a:t>
            </a:r>
            <a:r>
              <a:rPr lang="en-GB" sz="2800" dirty="0"/>
              <a:t>sit West and open 2NT.</a:t>
            </a:r>
          </a:p>
          <a:p>
            <a:r>
              <a:rPr lang="en-GB" sz="28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>
                <a:solidFill>
                  <a:srgbClr val="FF0000"/>
                </a:solidFill>
              </a:rPr>
              <a:t> A7</a:t>
            </a:r>
          </a:p>
          <a:p>
            <a:r>
              <a:rPr lang="en-GB" sz="2800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800" dirty="0">
                <a:solidFill>
                  <a:srgbClr val="FF0000"/>
                </a:solidFill>
              </a:rPr>
              <a:t> KQ954</a:t>
            </a:r>
            <a:r>
              <a:rPr lang="en-GB" sz="2800" dirty="0"/>
              <a:t>		</a:t>
            </a:r>
            <a:r>
              <a:rPr lang="en-GB" sz="2400" dirty="0"/>
              <a:t>What do you bid next after these auctions?</a:t>
            </a:r>
          </a:p>
          <a:p>
            <a:r>
              <a:rPr lang="en-GB" sz="2800" dirty="0">
                <a:sym typeface="Symbol"/>
              </a:rPr>
              <a:t></a:t>
            </a:r>
            <a:r>
              <a:rPr lang="en-GB" sz="2800" dirty="0"/>
              <a:t> KJ3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36912"/>
            <a:ext cx="3240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/>
              <a:t>West		</a:t>
            </a:r>
            <a:r>
              <a:rPr lang="en-GB" sz="2800" i="1" dirty="0" smtClean="0"/>
              <a:t>East	</a:t>
            </a:r>
            <a:endParaRPr lang="en-GB" sz="2800" dirty="0"/>
          </a:p>
          <a:p>
            <a:r>
              <a:rPr lang="en-GB" sz="2800" dirty="0" smtClean="0"/>
              <a:t>2NT</a:t>
            </a:r>
            <a:r>
              <a:rPr lang="en-GB" sz="2800" dirty="0"/>
              <a:t>		3</a:t>
            </a:r>
            <a:r>
              <a:rPr lang="en-GB" sz="2800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800" dirty="0"/>
              <a:t>	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 smtClean="0"/>
              <a:t>3</a:t>
            </a:r>
            <a:r>
              <a:rPr lang="en-GB" sz="28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/>
              <a:t>		3NT	</a:t>
            </a:r>
          </a:p>
        </p:txBody>
      </p:sp>
      <p:sp>
        <p:nvSpPr>
          <p:cNvPr id="4" name="Rectangle 3"/>
          <p:cNvSpPr/>
          <p:nvPr/>
        </p:nvSpPr>
        <p:spPr>
          <a:xfrm>
            <a:off x="831528" y="4509120"/>
            <a:ext cx="1220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a</a:t>
            </a:r>
            <a:r>
              <a:rPr lang="en-GB" sz="2800" dirty="0">
                <a:solidFill>
                  <a:srgbClr val="00B050"/>
                </a:solidFill>
              </a:rPr>
              <a:t>) </a:t>
            </a:r>
            <a:r>
              <a:rPr lang="en-GB" sz="2800" dirty="0" smtClean="0">
                <a:solidFill>
                  <a:srgbClr val="00B050"/>
                </a:solidFill>
              </a:rPr>
              <a:t>Pass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4447564"/>
            <a:ext cx="141472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b</a:t>
            </a:r>
            <a:r>
              <a:rPr lang="en-GB" sz="2800" dirty="0">
                <a:solidFill>
                  <a:srgbClr val="00B050"/>
                </a:solidFill>
              </a:rPr>
              <a:t>) 4</a:t>
            </a:r>
            <a:r>
              <a:rPr lang="en-GB" sz="2800" dirty="0">
                <a:solidFill>
                  <a:srgbClr val="00B050"/>
                </a:solidFill>
                <a:sym typeface="Symbol"/>
              </a:rPr>
              <a:t></a:t>
            </a:r>
            <a:endParaRPr lang="en-GB" sz="28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860032" y="2708920"/>
            <a:ext cx="30963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West		East</a:t>
            </a:r>
            <a:endParaRPr lang="en-GB" sz="2800" dirty="0" smtClean="0"/>
          </a:p>
          <a:p>
            <a:r>
              <a:rPr lang="en-GB" sz="2800" dirty="0" smtClean="0"/>
              <a:t>2NT		3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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3</a:t>
            </a:r>
            <a:r>
              <a:rPr lang="en-GB" sz="2800" dirty="0" smtClean="0">
                <a:sym typeface="Symbol"/>
              </a:rPr>
              <a:t></a:t>
            </a:r>
            <a:r>
              <a:rPr lang="en-GB" sz="2800" dirty="0" smtClean="0"/>
              <a:t>		3NT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9272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4345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You are West.  What is your next bid in </a:t>
            </a:r>
            <a:r>
              <a:rPr lang="en-US" sz="2800"/>
              <a:t>the </a:t>
            </a:r>
            <a:endParaRPr lang="en-US" sz="2800" smtClean="0"/>
          </a:p>
          <a:p>
            <a:r>
              <a:rPr lang="en-US" sz="2800" smtClean="0"/>
              <a:t>following </a:t>
            </a:r>
            <a:r>
              <a:rPr lang="en-US" sz="2800" dirty="0"/>
              <a:t>auctions?</a:t>
            </a:r>
            <a:endParaRPr lang="en-GB" sz="2800" dirty="0"/>
          </a:p>
          <a:p>
            <a:r>
              <a:rPr lang="en-GB" sz="2800" dirty="0"/>
              <a:t>a)	</a:t>
            </a:r>
            <a:r>
              <a:rPr lang="en-GB" sz="2800" dirty="0" smtClean="0"/>
              <a:t>				</a:t>
            </a:r>
            <a:r>
              <a:rPr lang="en-GB" sz="2800" dirty="0"/>
              <a:t> b)</a:t>
            </a:r>
            <a:endParaRPr lang="en-GB" sz="2800" dirty="0" smtClean="0"/>
          </a:p>
          <a:p>
            <a:r>
              <a:rPr lang="en-GB" sz="2800" dirty="0" smtClean="0">
                <a:sym typeface="Symbol"/>
              </a:rPr>
              <a:t></a:t>
            </a:r>
            <a:r>
              <a:rPr lang="en-GB" sz="2800" dirty="0" smtClean="0"/>
              <a:t> </a:t>
            </a:r>
            <a:r>
              <a:rPr lang="en-GB" sz="2800" dirty="0"/>
              <a:t>KJ3						</a:t>
            </a:r>
            <a:r>
              <a:rPr lang="en-GB" sz="2800" dirty="0">
                <a:sym typeface="Symbol"/>
              </a:rPr>
              <a:t></a:t>
            </a:r>
            <a:r>
              <a:rPr lang="en-GB" sz="2800" dirty="0"/>
              <a:t> KJ32</a:t>
            </a:r>
          </a:p>
          <a:p>
            <a:r>
              <a:rPr lang="en-GB" sz="28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>
                <a:solidFill>
                  <a:srgbClr val="FF0000"/>
                </a:solidFill>
              </a:rPr>
              <a:t> Q6						</a:t>
            </a:r>
            <a:r>
              <a:rPr lang="en-GB" sz="28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>
                <a:solidFill>
                  <a:srgbClr val="FF0000"/>
                </a:solidFill>
              </a:rPr>
              <a:t> AQ74</a:t>
            </a:r>
          </a:p>
          <a:p>
            <a:r>
              <a:rPr lang="en-GB" sz="2800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800" dirty="0">
                <a:solidFill>
                  <a:srgbClr val="FF0000"/>
                </a:solidFill>
              </a:rPr>
              <a:t> AKQ					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rgbClr val="FF0000"/>
                </a:solidFill>
              </a:rPr>
              <a:t>KJ9</a:t>
            </a:r>
          </a:p>
          <a:p>
            <a:pPr marL="457200" indent="-457200">
              <a:buFont typeface="Symbol" pitchFamily="18" charset="2"/>
              <a:buChar char="§"/>
            </a:pPr>
            <a:r>
              <a:rPr lang="en-GB" sz="2800" dirty="0" smtClean="0"/>
              <a:t>AJ972</a:t>
            </a:r>
            <a:r>
              <a:rPr lang="en-GB" sz="2800" dirty="0"/>
              <a:t>					</a:t>
            </a:r>
            <a:r>
              <a:rPr lang="en-GB" sz="2800" dirty="0">
                <a:sym typeface="Symbol"/>
              </a:rPr>
              <a:t></a:t>
            </a:r>
            <a:r>
              <a:rPr lang="en-GB" sz="2800" dirty="0"/>
              <a:t> </a:t>
            </a:r>
            <a:r>
              <a:rPr lang="en-GB" sz="2800" dirty="0" smtClean="0"/>
              <a:t>AQ</a:t>
            </a:r>
          </a:p>
          <a:p>
            <a:pPr marL="457200" indent="-457200">
              <a:buFont typeface="Symbol" pitchFamily="18" charset="2"/>
              <a:buChar char="§"/>
            </a:pPr>
            <a:endParaRPr lang="en-GB" sz="2800" dirty="0"/>
          </a:p>
          <a:p>
            <a:r>
              <a:rPr lang="en-GB" sz="2800" i="1" dirty="0" smtClean="0"/>
              <a:t>West</a:t>
            </a:r>
            <a:r>
              <a:rPr lang="en-GB" sz="2800" i="1" dirty="0"/>
              <a:t>		East	</a:t>
            </a:r>
            <a:r>
              <a:rPr lang="en-GB" sz="2800" i="1" dirty="0" smtClean="0"/>
              <a:t>	</a:t>
            </a:r>
            <a:r>
              <a:rPr lang="en-GB" sz="2800" i="1" dirty="0"/>
              <a:t>		</a:t>
            </a:r>
            <a:r>
              <a:rPr lang="en-GB" sz="2800" i="1" dirty="0" smtClean="0"/>
              <a:t>West</a:t>
            </a:r>
            <a:r>
              <a:rPr lang="en-GB" sz="2800" i="1" dirty="0"/>
              <a:t>		East</a:t>
            </a:r>
            <a:endParaRPr lang="en-GB" sz="2800" dirty="0"/>
          </a:p>
          <a:p>
            <a:r>
              <a:rPr lang="en-GB" sz="2800" dirty="0" smtClean="0"/>
              <a:t>2NT</a:t>
            </a:r>
            <a:r>
              <a:rPr lang="en-GB" sz="2800" dirty="0"/>
              <a:t>		3</a:t>
            </a:r>
            <a:r>
              <a:rPr lang="en-GB" sz="2800" dirty="0" smtClean="0">
                <a:sym typeface="Symbol"/>
              </a:rPr>
              <a:t>	</a:t>
            </a:r>
            <a:r>
              <a:rPr lang="en-GB" sz="2800" dirty="0"/>
              <a:t>			</a:t>
            </a:r>
            <a:r>
              <a:rPr lang="en-GB" sz="2800" dirty="0" smtClean="0"/>
              <a:t>2NT</a:t>
            </a:r>
            <a:r>
              <a:rPr lang="en-GB" sz="2800" dirty="0"/>
              <a:t>		3</a:t>
            </a:r>
            <a:r>
              <a:rPr lang="en-GB" sz="2800" dirty="0">
                <a:sym typeface="Symbol"/>
              </a:rPr>
              <a:t></a:t>
            </a:r>
            <a:endParaRPr lang="en-GB" sz="2800" dirty="0"/>
          </a:p>
          <a:p>
            <a:r>
              <a:rPr lang="en-GB" sz="2800" dirty="0" smtClean="0"/>
              <a:t>?	</a:t>
            </a:r>
            <a:r>
              <a:rPr lang="en-GB" sz="2800" dirty="0"/>
              <a:t>					</a:t>
            </a:r>
            <a:r>
              <a:rPr lang="en-GB" sz="2800" dirty="0" smtClean="0"/>
              <a:t>3</a:t>
            </a:r>
            <a:r>
              <a:rPr lang="en-GB" sz="28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/>
              <a:t>		3NT</a:t>
            </a:r>
          </a:p>
          <a:p>
            <a:r>
              <a:rPr lang="en-GB" sz="2800" dirty="0"/>
              <a:t>						</a:t>
            </a:r>
            <a:r>
              <a:rPr lang="en-GB" sz="2800" dirty="0" smtClean="0"/>
              <a:t>?</a:t>
            </a:r>
            <a:r>
              <a:rPr lang="en-GB" sz="2800" dirty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489946" y="5737324"/>
            <a:ext cx="1489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</a:t>
            </a:r>
            <a:r>
              <a:rPr lang="en-US" sz="2800" dirty="0">
                <a:solidFill>
                  <a:srgbClr val="00B050"/>
                </a:solidFill>
              </a:rPr>
              <a:t>) 3</a:t>
            </a:r>
            <a:r>
              <a:rPr lang="en-US" sz="2800" dirty="0" smtClean="0">
                <a:solidFill>
                  <a:srgbClr val="00B050"/>
                </a:solidFill>
                <a:sym typeface="Symbol"/>
              </a:rPr>
              <a:t>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2" y="5737324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b</a:t>
            </a:r>
            <a:r>
              <a:rPr lang="en-US" sz="2800" dirty="0">
                <a:solidFill>
                  <a:srgbClr val="00B050"/>
                </a:solidFill>
              </a:rPr>
              <a:t>) 4</a:t>
            </a:r>
            <a:r>
              <a:rPr lang="en-US" sz="2800" dirty="0">
                <a:solidFill>
                  <a:srgbClr val="00B050"/>
                </a:solidFill>
                <a:sym typeface="Symbol"/>
              </a:rPr>
              <a:t>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7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980511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Aims</a:t>
            </a:r>
          </a:p>
          <a:p>
            <a:endParaRPr lang="en-GB" sz="3200" b="1" dirty="0"/>
          </a:p>
          <a:p>
            <a:pPr lvl="0"/>
            <a:r>
              <a:rPr lang="en-GB" sz="3200" dirty="0"/>
              <a:t>To revise the structure of no-trump </a:t>
            </a:r>
            <a:r>
              <a:rPr lang="en-GB" sz="3200" dirty="0" smtClean="0"/>
              <a:t>bidding</a:t>
            </a:r>
          </a:p>
          <a:p>
            <a:pPr lvl="0"/>
            <a:endParaRPr lang="en-GB" sz="3200" dirty="0"/>
          </a:p>
          <a:p>
            <a:pPr lvl="0"/>
            <a:r>
              <a:rPr lang="en-GB" sz="3200" dirty="0"/>
              <a:t>To introduce the strong 2NT opener</a:t>
            </a:r>
          </a:p>
        </p:txBody>
      </p:sp>
    </p:spTree>
    <p:extLst>
      <p:ext uri="{BB962C8B-B14F-4D97-AF65-F5344CB8AC3E}">
        <p14:creationId xmlns:p14="http://schemas.microsoft.com/office/powerpoint/2010/main" val="9326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196752"/>
            <a:ext cx="82855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/>
              <a:t>A balanced hand</a:t>
            </a:r>
            <a:r>
              <a:rPr lang="en-GB" sz="2800" dirty="0"/>
              <a:t> has no singletons or voids, and at most one doubleton: it is 4-3-3-3;  4-4-3-2;  5-3-3-2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7664" y="143054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smtClean="0">
                <a:solidFill>
                  <a:prstClr val="black"/>
                </a:solidFill>
              </a:rPr>
              <a:t>Revise no-trump bidding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853622"/>
            <a:ext cx="760887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With </a:t>
            </a:r>
            <a:r>
              <a:rPr lang="en-GB" sz="2400" b="1" dirty="0"/>
              <a:t>12-14HCP</a:t>
            </a:r>
            <a:r>
              <a:rPr lang="en-GB" sz="2400" dirty="0"/>
              <a:t>	open </a:t>
            </a:r>
            <a:r>
              <a:rPr lang="en-GB" sz="2400" b="1" dirty="0" smtClean="0"/>
              <a:t>1NT</a:t>
            </a:r>
          </a:p>
          <a:p>
            <a:r>
              <a:rPr lang="en-GB" sz="2400" dirty="0"/>
              <a:t>With </a:t>
            </a:r>
            <a:r>
              <a:rPr lang="en-GB" sz="2400" b="1" dirty="0"/>
              <a:t>15-17 HCP</a:t>
            </a:r>
            <a:r>
              <a:rPr lang="en-GB" sz="2400" dirty="0"/>
              <a:t>	open </a:t>
            </a:r>
            <a:r>
              <a:rPr lang="en-GB" sz="2400" b="1" dirty="0"/>
              <a:t>one of a </a:t>
            </a:r>
            <a:r>
              <a:rPr lang="en-GB" sz="2400" b="1" dirty="0" smtClean="0"/>
              <a:t>suit, </a:t>
            </a:r>
            <a:r>
              <a:rPr lang="en-GB" sz="2400" dirty="0" smtClean="0"/>
              <a:t>intending to: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	rebid </a:t>
            </a:r>
            <a:r>
              <a:rPr lang="en-GB" sz="2400" dirty="0"/>
              <a:t>the cheaper of </a:t>
            </a:r>
            <a:r>
              <a:rPr lang="en-GB" sz="2400" dirty="0" smtClean="0"/>
              <a:t>1NT/2NT</a:t>
            </a:r>
          </a:p>
          <a:p>
            <a:endParaRPr lang="en-GB" sz="2400" dirty="0" smtClean="0"/>
          </a:p>
          <a:p>
            <a:r>
              <a:rPr lang="en-GB" sz="2400" dirty="0"/>
              <a:t>With </a:t>
            </a:r>
            <a:r>
              <a:rPr lang="en-GB" sz="2400" b="1" dirty="0"/>
              <a:t>18-19 HCP</a:t>
            </a:r>
            <a:r>
              <a:rPr lang="en-GB" sz="2400" dirty="0"/>
              <a:t>	open </a:t>
            </a:r>
            <a:r>
              <a:rPr lang="en-GB" sz="2400" b="1" dirty="0"/>
              <a:t>one of a suit</a:t>
            </a:r>
            <a:r>
              <a:rPr lang="en-GB" sz="2400" dirty="0"/>
              <a:t>, </a:t>
            </a:r>
            <a:r>
              <a:rPr lang="en-GB" sz="2400" dirty="0" smtClean="0"/>
              <a:t>intending to: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	 </a:t>
            </a:r>
            <a:r>
              <a:rPr lang="en-GB" sz="2400" dirty="0"/>
              <a:t>rebid </a:t>
            </a:r>
            <a:r>
              <a:rPr lang="en-GB" sz="2400" b="1" dirty="0"/>
              <a:t>2NT </a:t>
            </a:r>
            <a:r>
              <a:rPr lang="en-GB" sz="2400" dirty="0" smtClean="0"/>
              <a:t>over any </a:t>
            </a:r>
          </a:p>
          <a:p>
            <a:endParaRPr lang="en-GB" sz="2400" dirty="0" smtClean="0"/>
          </a:p>
          <a:p>
            <a:r>
              <a:rPr lang="en-GB" sz="2400" dirty="0" smtClean="0"/>
              <a:t>With </a:t>
            </a:r>
            <a:r>
              <a:rPr lang="en-GB" sz="2400" b="1" dirty="0"/>
              <a:t>20-22 HCP</a:t>
            </a:r>
            <a:r>
              <a:rPr lang="en-GB" sz="2400" dirty="0"/>
              <a:t>	open </a:t>
            </a:r>
            <a:r>
              <a:rPr lang="en-GB" sz="2400" dirty="0" smtClean="0"/>
              <a:t>2NT</a:t>
            </a:r>
          </a:p>
          <a:p>
            <a:endParaRPr lang="en-GB" sz="2400" dirty="0" smtClean="0"/>
          </a:p>
          <a:p>
            <a:r>
              <a:rPr lang="en-GB" sz="2400" dirty="0" smtClean="0"/>
              <a:t>With </a:t>
            </a:r>
            <a:r>
              <a:rPr lang="en-GB" sz="2400" b="1" dirty="0"/>
              <a:t>23+ HCP</a:t>
            </a:r>
            <a:r>
              <a:rPr lang="en-GB" sz="2400" dirty="0"/>
              <a:t>	</a:t>
            </a:r>
            <a:r>
              <a:rPr lang="en-GB" sz="2400" dirty="0" smtClean="0"/>
              <a:t>	open </a:t>
            </a:r>
            <a:r>
              <a:rPr lang="en-GB" sz="2400" b="1" dirty="0"/>
              <a:t>2</a:t>
            </a:r>
            <a:r>
              <a:rPr lang="en-GB" sz="2400" b="1" dirty="0">
                <a:sym typeface="Symbol"/>
              </a:rPr>
              <a:t></a:t>
            </a:r>
            <a:r>
              <a:rPr lang="en-GB" sz="2400" b="1" dirty="0"/>
              <a:t> </a:t>
            </a:r>
            <a:r>
              <a:rPr lang="en-GB" sz="2400" dirty="0"/>
              <a:t>and rebid in no-trump.</a:t>
            </a:r>
          </a:p>
        </p:txBody>
      </p:sp>
    </p:spTree>
    <p:extLst>
      <p:ext uri="{BB962C8B-B14F-4D97-AF65-F5344CB8AC3E}">
        <p14:creationId xmlns:p14="http://schemas.microsoft.com/office/powerpoint/2010/main" val="32291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99792" y="1599238"/>
            <a:ext cx="3789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Revise Responses to 1NT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03040" y="2404045"/>
            <a:ext cx="59863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You </a:t>
            </a:r>
            <a:r>
              <a:rPr lang="en-GB" sz="2800" dirty="0" smtClean="0"/>
              <a:t>need	 </a:t>
            </a:r>
            <a:r>
              <a:rPr lang="en-GB" sz="2800" b="1" dirty="0"/>
              <a:t>25+HCP for game</a:t>
            </a:r>
            <a:r>
              <a:rPr lang="en-GB" sz="2800" b="1" dirty="0" smtClean="0"/>
              <a:t>,</a:t>
            </a:r>
          </a:p>
          <a:p>
            <a:r>
              <a:rPr lang="en-GB" sz="2800" b="1" dirty="0"/>
              <a:t>	</a:t>
            </a:r>
            <a:r>
              <a:rPr lang="en-GB" sz="2800" b="1" dirty="0" smtClean="0"/>
              <a:t>	 </a:t>
            </a:r>
            <a:r>
              <a:rPr lang="en-GB" sz="2800" b="1" dirty="0"/>
              <a:t>33+HCP for 6NT</a:t>
            </a:r>
            <a:r>
              <a:rPr lang="en-GB" sz="2800" b="1" dirty="0" smtClean="0"/>
              <a:t>,</a:t>
            </a:r>
          </a:p>
          <a:p>
            <a:r>
              <a:rPr lang="en-GB" sz="2800" b="1" dirty="0"/>
              <a:t>	</a:t>
            </a:r>
            <a:r>
              <a:rPr lang="en-GB" sz="2800" b="1" dirty="0" smtClean="0"/>
              <a:t>	 </a:t>
            </a:r>
            <a:r>
              <a:rPr lang="en-GB" sz="2800" b="1" dirty="0"/>
              <a:t>37+HCP for 7NT. </a:t>
            </a:r>
          </a:p>
        </p:txBody>
      </p:sp>
    </p:spTree>
    <p:extLst>
      <p:ext uri="{BB962C8B-B14F-4D97-AF65-F5344CB8AC3E}">
        <p14:creationId xmlns:p14="http://schemas.microsoft.com/office/powerpoint/2010/main" val="35414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9675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smtClean="0"/>
              <a:t>			Balanced Hand</a:t>
            </a:r>
            <a:endParaRPr lang="en-GB" sz="2400" dirty="0"/>
          </a:p>
          <a:p>
            <a:r>
              <a:rPr lang="en-GB" sz="2400" dirty="0" smtClean="0"/>
              <a:t>0-10 </a:t>
            </a:r>
            <a:r>
              <a:rPr lang="en-GB" sz="2400" dirty="0"/>
              <a:t>HCP	</a:t>
            </a:r>
            <a:r>
              <a:rPr lang="en-GB" sz="2400" dirty="0" smtClean="0"/>
              <a:t>	Pass	</a:t>
            </a:r>
          </a:p>
          <a:p>
            <a:endParaRPr lang="en-GB" sz="2400" dirty="0"/>
          </a:p>
          <a:p>
            <a:r>
              <a:rPr lang="en-GB" sz="2400" dirty="0" smtClean="0"/>
              <a:t>11-12 HCP	</a:t>
            </a:r>
            <a:r>
              <a:rPr lang="en-GB" sz="2400" dirty="0"/>
              <a:t>	Invite </a:t>
            </a:r>
            <a:r>
              <a:rPr lang="en-GB" sz="2400" dirty="0" smtClean="0"/>
              <a:t>game</a:t>
            </a:r>
          </a:p>
          <a:p>
            <a:endParaRPr lang="en-GB" sz="2400" dirty="0"/>
          </a:p>
          <a:p>
            <a:r>
              <a:rPr lang="en-GB" sz="2400" dirty="0" smtClean="0"/>
              <a:t>13-18 HCP	</a:t>
            </a:r>
            <a:r>
              <a:rPr lang="en-GB" sz="2400" dirty="0"/>
              <a:t>	Bid game.	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19-20 </a:t>
            </a:r>
            <a:r>
              <a:rPr lang="en-GB" sz="2400" dirty="0"/>
              <a:t>HCP	</a:t>
            </a:r>
            <a:r>
              <a:rPr lang="en-GB" sz="2400" dirty="0" smtClean="0"/>
              <a:t>	</a:t>
            </a:r>
            <a:r>
              <a:rPr lang="en-GB" sz="2400" dirty="0"/>
              <a:t>I</a:t>
            </a:r>
            <a:r>
              <a:rPr lang="en-GB" sz="2400" dirty="0" smtClean="0"/>
              <a:t>nvite </a:t>
            </a:r>
            <a:r>
              <a:rPr lang="en-GB" sz="2400" dirty="0"/>
              <a:t>slam with </a:t>
            </a:r>
            <a:r>
              <a:rPr lang="en-GB" sz="2400" dirty="0" smtClean="0"/>
              <a:t>4NT</a:t>
            </a:r>
          </a:p>
          <a:p>
            <a:endParaRPr lang="en-GB" sz="2400" dirty="0"/>
          </a:p>
          <a:p>
            <a:r>
              <a:rPr lang="en-GB" sz="2400" dirty="0" smtClean="0"/>
              <a:t>21-22 HCP	</a:t>
            </a:r>
            <a:r>
              <a:rPr lang="en-GB" sz="2400" dirty="0"/>
              <a:t>	Bid </a:t>
            </a:r>
            <a:r>
              <a:rPr lang="en-GB" sz="2400" dirty="0" smtClean="0"/>
              <a:t>slam</a:t>
            </a:r>
          </a:p>
          <a:p>
            <a:endParaRPr lang="en-GB" sz="2400" dirty="0"/>
          </a:p>
          <a:p>
            <a:r>
              <a:rPr lang="en-GB" sz="2400" dirty="0" smtClean="0"/>
              <a:t>23-24 </a:t>
            </a:r>
            <a:r>
              <a:rPr lang="en-GB" sz="2400" dirty="0"/>
              <a:t>HCP	</a:t>
            </a:r>
            <a:r>
              <a:rPr lang="en-GB" sz="2400" dirty="0" smtClean="0"/>
              <a:t>	Invite </a:t>
            </a:r>
            <a:r>
              <a:rPr lang="en-GB" sz="2400" dirty="0"/>
              <a:t>Grand Slam with </a:t>
            </a:r>
            <a:r>
              <a:rPr lang="en-GB" sz="2400" dirty="0" smtClean="0"/>
              <a:t>5NT</a:t>
            </a:r>
          </a:p>
          <a:p>
            <a:endParaRPr lang="en-GB" sz="2400" dirty="0"/>
          </a:p>
          <a:p>
            <a:r>
              <a:rPr lang="en-GB" sz="2400" dirty="0" smtClean="0"/>
              <a:t>25+HCP	</a:t>
            </a:r>
            <a:r>
              <a:rPr lang="en-GB" sz="2400" dirty="0"/>
              <a:t>	Bid 7NT (this is rare!!)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40466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Responses to 1NT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734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6684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/>
              <a:t>	</a:t>
            </a:r>
            <a:r>
              <a:rPr lang="en-GB" sz="2800" b="1" i="1" dirty="0" smtClean="0"/>
              <a:t>	Unbalanced </a:t>
            </a:r>
            <a:r>
              <a:rPr lang="en-GB" sz="2800" b="1" i="1" dirty="0"/>
              <a:t>hand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0-10 </a:t>
            </a:r>
            <a:r>
              <a:rPr lang="en-GB" sz="2800" dirty="0"/>
              <a:t>HCP	</a:t>
            </a:r>
            <a:r>
              <a:rPr lang="en-GB" sz="2800" dirty="0" smtClean="0"/>
              <a:t>Remove </a:t>
            </a:r>
            <a:r>
              <a:rPr lang="en-GB" sz="2800" dirty="0"/>
              <a:t>to a safer part-score via a </a:t>
            </a:r>
            <a:r>
              <a:rPr lang="en-GB" sz="2800" dirty="0" smtClean="0"/>
              <a:t>transfer</a:t>
            </a:r>
          </a:p>
          <a:p>
            <a:endParaRPr lang="en-GB" sz="2800" dirty="0"/>
          </a:p>
          <a:p>
            <a:r>
              <a:rPr lang="en-GB" sz="2800" dirty="0" smtClean="0"/>
              <a:t>11-12 </a:t>
            </a:r>
            <a:r>
              <a:rPr lang="en-GB" sz="2800" dirty="0"/>
              <a:t>HCP	</a:t>
            </a:r>
            <a:r>
              <a:rPr lang="en-GB" sz="2800" dirty="0" smtClean="0"/>
              <a:t>Invite </a:t>
            </a:r>
            <a:r>
              <a:rPr lang="en-GB" sz="2800" dirty="0"/>
              <a:t>game via </a:t>
            </a:r>
            <a:r>
              <a:rPr lang="en-GB" sz="2800" dirty="0" err="1"/>
              <a:t>Stayman</a:t>
            </a:r>
            <a:r>
              <a:rPr lang="en-GB" sz="2800" dirty="0"/>
              <a:t> </a:t>
            </a:r>
            <a:r>
              <a:rPr lang="en-GB" sz="2800" dirty="0" smtClean="0"/>
              <a:t>or transfer</a:t>
            </a:r>
          </a:p>
          <a:p>
            <a:endParaRPr lang="en-GB" sz="2800" dirty="0"/>
          </a:p>
          <a:p>
            <a:r>
              <a:rPr lang="en-GB" sz="2800" dirty="0" smtClean="0"/>
              <a:t>13-18 </a:t>
            </a:r>
            <a:r>
              <a:rPr lang="en-GB" sz="2800" dirty="0"/>
              <a:t>HCP	</a:t>
            </a:r>
            <a:r>
              <a:rPr lang="en-GB" sz="2800" dirty="0" smtClean="0"/>
              <a:t>Bid </a:t>
            </a:r>
            <a:r>
              <a:rPr lang="en-GB" sz="2800" dirty="0"/>
              <a:t>game (via a transfer if you like</a:t>
            </a:r>
            <a:r>
              <a:rPr lang="en-GB" sz="2800" dirty="0" smtClean="0"/>
              <a:t>)</a:t>
            </a:r>
          </a:p>
          <a:p>
            <a:endParaRPr lang="en-GB" sz="2800" dirty="0"/>
          </a:p>
          <a:p>
            <a:r>
              <a:rPr lang="en-GB" sz="2800" dirty="0" smtClean="0"/>
              <a:t>19-20 </a:t>
            </a:r>
            <a:r>
              <a:rPr lang="en-GB" sz="2800" dirty="0"/>
              <a:t>HCP	</a:t>
            </a:r>
            <a:r>
              <a:rPr lang="en-GB" sz="2800" dirty="0" smtClean="0"/>
              <a:t>Make </a:t>
            </a:r>
            <a:r>
              <a:rPr lang="en-GB" sz="2800" dirty="0"/>
              <a:t>a slam try with 3 of your long </a:t>
            </a:r>
            <a:r>
              <a:rPr lang="en-GB" sz="2800" dirty="0" smtClean="0"/>
              <a:t>suit</a:t>
            </a:r>
          </a:p>
          <a:p>
            <a:endParaRPr lang="en-GB" sz="2800" dirty="0"/>
          </a:p>
          <a:p>
            <a:r>
              <a:rPr lang="en-GB" sz="2800" dirty="0" smtClean="0"/>
              <a:t>21-22 </a:t>
            </a:r>
            <a:r>
              <a:rPr lang="en-GB" sz="2800" dirty="0"/>
              <a:t>HCP	</a:t>
            </a:r>
            <a:r>
              <a:rPr lang="en-GB" sz="2800" dirty="0" smtClean="0"/>
              <a:t>Get </a:t>
            </a:r>
            <a:r>
              <a:rPr lang="en-GB" sz="2800" dirty="0"/>
              <a:t>to slam! – start with a transfer or 3 </a:t>
            </a:r>
            <a:r>
              <a:rPr lang="en-GB" sz="2800" dirty="0" smtClean="0"/>
              <a:t>of</a:t>
            </a:r>
          </a:p>
          <a:p>
            <a:r>
              <a:rPr lang="en-GB" sz="2800" dirty="0" smtClean="0"/>
              <a:t>			your suit and just keep on bidding!</a:t>
            </a:r>
          </a:p>
        </p:txBody>
      </p:sp>
    </p:spTree>
    <p:extLst>
      <p:ext uri="{BB962C8B-B14F-4D97-AF65-F5344CB8AC3E}">
        <p14:creationId xmlns:p14="http://schemas.microsoft.com/office/powerpoint/2010/main" val="15960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484784"/>
            <a:ext cx="6996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 smtClean="0"/>
              <a:t>The importance </a:t>
            </a:r>
            <a:r>
              <a:rPr lang="en-GB" sz="3200" b="1" i="1" dirty="0"/>
              <a:t>of the Major suit game.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899592" y="2492896"/>
            <a:ext cx="7048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We use </a:t>
            </a:r>
            <a:r>
              <a:rPr lang="en-GB" sz="2800" b="1" i="1" dirty="0" err="1">
                <a:solidFill>
                  <a:srgbClr val="FF0000"/>
                </a:solidFill>
              </a:rPr>
              <a:t>Stayman</a:t>
            </a:r>
            <a:r>
              <a:rPr lang="en-GB" sz="2800" b="1" i="1" dirty="0"/>
              <a:t> </a:t>
            </a:r>
            <a:r>
              <a:rPr lang="en-GB" sz="2800" dirty="0"/>
              <a:t>to look for a 4-4 fit in a major.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3544799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We use </a:t>
            </a:r>
            <a:r>
              <a:rPr lang="en-GB" sz="2800" b="1" i="1" dirty="0">
                <a:solidFill>
                  <a:srgbClr val="FF0000"/>
                </a:solidFill>
              </a:rPr>
              <a:t>Transfers</a:t>
            </a:r>
            <a:r>
              <a:rPr lang="en-GB" sz="2800" dirty="0"/>
              <a:t> when looking for a 5-3 fit in a major.</a:t>
            </a:r>
          </a:p>
        </p:txBody>
      </p:sp>
    </p:spTree>
    <p:extLst>
      <p:ext uri="{BB962C8B-B14F-4D97-AF65-F5344CB8AC3E}">
        <p14:creationId xmlns:p14="http://schemas.microsoft.com/office/powerpoint/2010/main" val="375327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5769" y="1413933"/>
            <a:ext cx="49926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responses to 2NT are similar.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140736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We generally look for game with </a:t>
            </a:r>
            <a:r>
              <a:rPr lang="en-GB" sz="2800" dirty="0">
                <a:solidFill>
                  <a:srgbClr val="FF0000"/>
                </a:solidFill>
              </a:rPr>
              <a:t>4 or more points.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927090" y="2875002"/>
            <a:ext cx="6309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/>
              <a:t>There is no such thing as a weak takeout</a:t>
            </a:r>
            <a:r>
              <a:rPr lang="en-GB" sz="28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27090" y="3789040"/>
            <a:ext cx="6726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And there is not enough room to invite game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91681" y="4581128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You can use </a:t>
            </a:r>
            <a:r>
              <a:rPr lang="en-GB" sz="2800" dirty="0" err="1"/>
              <a:t>Stayman</a:t>
            </a:r>
            <a:r>
              <a:rPr lang="en-GB" sz="2800" dirty="0"/>
              <a:t> it is to find the best game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7176" y="5301207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You can offer a choice of games by transferring into a 5-card </a:t>
            </a:r>
            <a:r>
              <a:rPr lang="en-GB" sz="2800" dirty="0" smtClean="0"/>
              <a:t>major and then bidding 3NT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137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90336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mbol"/>
              <a:buChar char="ª"/>
            </a:pPr>
            <a:r>
              <a:rPr lang="en-GB" sz="2800" dirty="0" smtClean="0"/>
              <a:t>Q107643</a:t>
            </a:r>
            <a:r>
              <a:rPr lang="en-GB" sz="2800" dirty="0"/>
              <a:t>		</a:t>
            </a:r>
            <a:r>
              <a:rPr lang="en-GB" sz="2800" dirty="0">
                <a:sym typeface="Symbol"/>
              </a:rPr>
              <a:t></a:t>
            </a:r>
            <a:r>
              <a:rPr lang="en-GB" sz="2800" dirty="0"/>
              <a:t> 1052	</a:t>
            </a:r>
            <a:r>
              <a:rPr lang="en-GB" sz="2800" dirty="0" smtClean="0"/>
              <a:t>	</a:t>
            </a:r>
            <a:r>
              <a:rPr lang="en-GB" sz="2800" dirty="0" smtClean="0">
                <a:sym typeface="Symbol"/>
              </a:rPr>
              <a:t></a:t>
            </a:r>
            <a:r>
              <a:rPr lang="en-GB" sz="2800" dirty="0" smtClean="0"/>
              <a:t> K1042</a:t>
            </a:r>
          </a:p>
          <a:p>
            <a:r>
              <a:rPr lang="en-GB" sz="2800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 smtClean="0">
                <a:solidFill>
                  <a:srgbClr val="FF0000"/>
                </a:solidFill>
              </a:rPr>
              <a:t> 52			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 smtClean="0">
                <a:solidFill>
                  <a:srgbClr val="FF0000"/>
                </a:solidFill>
              </a:rPr>
              <a:t> J105		</a:t>
            </a:r>
            <a:r>
              <a:rPr lang="en-GB" sz="2800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800" dirty="0" smtClean="0">
                <a:solidFill>
                  <a:srgbClr val="FF0000"/>
                </a:solidFill>
              </a:rPr>
              <a:t> A653</a:t>
            </a:r>
          </a:p>
          <a:p>
            <a:r>
              <a:rPr lang="en-GB" sz="2800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800" dirty="0" smtClean="0">
                <a:solidFill>
                  <a:srgbClr val="FF0000"/>
                </a:solidFill>
              </a:rPr>
              <a:t> 98	</a:t>
            </a:r>
            <a:r>
              <a:rPr lang="en-GB" sz="2800" dirty="0">
                <a:solidFill>
                  <a:srgbClr val="FF0000"/>
                </a:solidFill>
              </a:rPr>
              <a:t>		</a:t>
            </a:r>
            <a:r>
              <a:rPr lang="en-GB" sz="2800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</a:rPr>
              <a:t>K9842	</a:t>
            </a:r>
            <a:r>
              <a:rPr lang="en-GB" sz="2800" dirty="0">
                <a:solidFill>
                  <a:srgbClr val="FF0000"/>
                </a:solidFill>
              </a:rPr>
              <a:t>	</a:t>
            </a:r>
            <a:r>
              <a:rPr lang="en-GB" sz="2800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800" dirty="0">
                <a:solidFill>
                  <a:srgbClr val="FF0000"/>
                </a:solidFill>
              </a:rPr>
              <a:t> 2</a:t>
            </a:r>
          </a:p>
          <a:p>
            <a:r>
              <a:rPr lang="en-GB" sz="2800" dirty="0" smtClean="0">
                <a:sym typeface="Symbol"/>
              </a:rPr>
              <a:t></a:t>
            </a:r>
            <a:r>
              <a:rPr lang="en-GB" sz="2800" dirty="0" smtClean="0"/>
              <a:t> K65	</a:t>
            </a:r>
            <a:r>
              <a:rPr lang="en-GB" sz="2800" dirty="0"/>
              <a:t>		</a:t>
            </a:r>
            <a:r>
              <a:rPr lang="en-GB" sz="2800" dirty="0">
                <a:sym typeface="Symbol"/>
              </a:rPr>
              <a:t></a:t>
            </a:r>
            <a:r>
              <a:rPr lang="en-GB" sz="2800" dirty="0"/>
              <a:t> </a:t>
            </a:r>
            <a:r>
              <a:rPr lang="en-GB" sz="2800" dirty="0" smtClean="0"/>
              <a:t>K4		</a:t>
            </a:r>
            <a:r>
              <a:rPr lang="en-GB" sz="2800" dirty="0"/>
              <a:t>	</a:t>
            </a:r>
            <a:r>
              <a:rPr lang="en-GB" sz="2800" dirty="0">
                <a:sym typeface="Symbol"/>
              </a:rPr>
              <a:t></a:t>
            </a:r>
            <a:r>
              <a:rPr lang="en-GB" sz="2800" dirty="0"/>
              <a:t> </a:t>
            </a:r>
            <a:r>
              <a:rPr lang="en-GB" sz="2800" dirty="0" smtClean="0"/>
              <a:t>8643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1187624" y="1340768"/>
            <a:ext cx="6562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Responding to the Opening Bid of 2NT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5013176"/>
            <a:ext cx="25038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Bid 3</a:t>
            </a:r>
            <a:r>
              <a:rPr lang="en-GB" sz="24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GB" sz="2400" dirty="0"/>
              <a:t>, transfer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Raise partner’s 3</a:t>
            </a:r>
            <a:r>
              <a:rPr lang="en-GB" sz="2400" dirty="0" smtClean="0">
                <a:sym typeface="Symbol"/>
              </a:rPr>
              <a:t>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to game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561787" y="5067528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Bid 3NT!</a:t>
            </a:r>
          </a:p>
        </p:txBody>
      </p:sp>
      <p:sp>
        <p:nvSpPr>
          <p:cNvPr id="6" name="Rectangle 5"/>
          <p:cNvSpPr/>
          <p:nvPr/>
        </p:nvSpPr>
        <p:spPr>
          <a:xfrm>
            <a:off x="5914975" y="5013175"/>
            <a:ext cx="32290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Use </a:t>
            </a:r>
            <a:r>
              <a:rPr lang="en-GB" sz="2400" dirty="0" err="1"/>
              <a:t>Stayman</a:t>
            </a:r>
            <a:r>
              <a:rPr lang="en-GB" sz="2400" dirty="0"/>
              <a:t> to look for </a:t>
            </a:r>
            <a:endParaRPr lang="en-GB" sz="2400" dirty="0" smtClean="0"/>
          </a:p>
          <a:p>
            <a:r>
              <a:rPr lang="en-GB" sz="2400" dirty="0"/>
              <a:t>a 4-4 major </a:t>
            </a:r>
            <a:r>
              <a:rPr lang="en-GB" sz="2400" dirty="0" smtClean="0"/>
              <a:t>fit</a:t>
            </a:r>
          </a:p>
          <a:p>
            <a:r>
              <a:rPr lang="en-GB" sz="2400" dirty="0"/>
              <a:t>If he bids 3</a:t>
            </a:r>
            <a:r>
              <a:rPr lang="en-GB" sz="2400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sz="2400" dirty="0"/>
              <a:t> – bid 3NT</a:t>
            </a:r>
          </a:p>
        </p:txBody>
      </p:sp>
    </p:spTree>
    <p:extLst>
      <p:ext uri="{BB962C8B-B14F-4D97-AF65-F5344CB8AC3E}">
        <p14:creationId xmlns:p14="http://schemas.microsoft.com/office/powerpoint/2010/main" val="22566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383</Words>
  <Application>Microsoft Office PowerPoint</Application>
  <PresentationFormat>‫הצגה על המסך (4:3)</PresentationFormat>
  <Paragraphs>194</Paragraphs>
  <Slides>14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Office Theme</vt:lpstr>
      <vt:lpstr>Lesson 27:  The 2NT Opening Bid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27:  The 2NT Opening Bid</dc:title>
  <dc:creator>Tim</dc:creator>
  <cp:lastModifiedBy>חשבון Microsoft</cp:lastModifiedBy>
  <cp:revision>30</cp:revision>
  <dcterms:created xsi:type="dcterms:W3CDTF">2012-02-18T09:53:51Z</dcterms:created>
  <dcterms:modified xsi:type="dcterms:W3CDTF">2023-08-12T09:31:19Z</dcterms:modified>
</cp:coreProperties>
</file>