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72" r:id="rId2"/>
    <p:sldId id="342" r:id="rId3"/>
    <p:sldId id="343" r:id="rId4"/>
    <p:sldId id="344" r:id="rId5"/>
    <p:sldId id="354" r:id="rId6"/>
    <p:sldId id="345" r:id="rId7"/>
    <p:sldId id="355" r:id="rId8"/>
    <p:sldId id="352" r:id="rId9"/>
    <p:sldId id="347" r:id="rId10"/>
    <p:sldId id="356" r:id="rId11"/>
    <p:sldId id="357" r:id="rId12"/>
    <p:sldId id="312" r:id="rId13"/>
    <p:sldId id="353" r:id="rId14"/>
    <p:sldId id="324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E81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3A5A95-D30B-49B4-A539-F3A9528D0908}" type="datetimeFigureOut">
              <a:rPr lang="en-GB"/>
              <a:pPr>
                <a:defRPr/>
              </a:pPr>
              <a:t>16/07/2023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69B167-086D-46ED-BED1-8F48A43D63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718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50EAE5-4638-4640-AB09-485D65F2410E}" type="datetimeFigureOut">
              <a:rPr lang="en-GB"/>
              <a:pPr>
                <a:defRPr/>
              </a:pPr>
              <a:t>16/07/2023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44EBE0-4BF4-41CF-ADCE-AF93644462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89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77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544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24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20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543C00-C398-4D37-8B4F-8ED0EEC92954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8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01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901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46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53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88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72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914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4EBE0-4BF4-41CF-ADCE-AF936444625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82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" name="Picture 7" descr="CamtasiaStudio_titleandmain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9341B-01CE-408D-9167-A54AE8137A8D}" type="datetime1">
              <a:rPr lang="en-US" smtClean="0"/>
              <a:t>7/16/2023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7DF02C5-9B1D-40E7-8A45-834FA9DE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78820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5665-898C-4003-A676-C2B6E35870A1}" type="datetime1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75ACB-03A0-45B7-8D3E-651C85F79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8748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CBF5-739C-426A-967E-642CE733FC08}" type="datetime1">
              <a:rPr lang="en-US" smtClean="0"/>
              <a:t>7/16/2023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C1F2-DEFA-41E5-823D-59648CD6D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90576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807" y="407988"/>
            <a:ext cx="6919992" cy="103981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>
            <a:lvl1pPr algn="l">
              <a:buFont typeface="Wingdings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defRPr sz="240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4BEB5-E41E-4961-9A76-9B9FD8151D15}" type="datetime1">
              <a:rPr lang="en-US" smtClean="0"/>
              <a:t>7/16/2023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7F735-86A6-4DCE-B501-4D7F57A1A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17B112-8F42-448D-9757-1B7271AEEF3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665957"/>
            <a:ext cx="679450" cy="64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576154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E4D92-1FA5-4743-B8ED-2B0979972F87}" type="datetime1">
              <a:rPr lang="en-US" smtClean="0"/>
              <a:t>7/16/2023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71D0-2EE3-416F-8E70-FDD618ED3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F7BA907-5DF0-4344-9DCD-875EC1189DC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3567906"/>
            <a:ext cx="679450" cy="64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57925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18288-50FD-4105-BBCF-1DC34D6613CE}" type="datetime1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B5838-04F3-424B-BD51-1862881CD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26628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15A1-BA70-4CEE-BF78-002E9AFA836D}" type="datetime1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E336E-6863-41D4-80AA-E9544B213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9426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CE31-9D5D-4B79-A786-C0BF23D1CBB1}" type="datetime1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F835-49D6-46A7-A9C0-DDB2A524F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46027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BE7F-8DD8-4C82-B923-CB2C2F3E94D8}" type="datetime1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72DB9-14AF-41A5-9E76-97828A8B3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1069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82D4-0B47-4367-A65C-29233C948873}" type="datetime1">
              <a:rPr lang="en-US" smtClean="0"/>
              <a:t>7/16/2023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9A67-4174-4268-8505-1FA245A91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6090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E6B6-C371-47A5-B831-49E9330108C2}" type="datetime1">
              <a:rPr lang="en-US" smtClean="0"/>
              <a:t>7/16/2023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52F4B-EB88-487B-A4AE-6901F657B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SBU 2020</a:t>
            </a:r>
          </a:p>
        </p:txBody>
      </p:sp>
    </p:spTree>
    <p:extLst>
      <p:ext uri="{BB962C8B-B14F-4D97-AF65-F5344CB8AC3E}">
        <p14:creationId xmlns:p14="http://schemas.microsoft.com/office/powerpoint/2010/main" val="30571819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91317D-B36C-4D56-B432-68B860D5D25B}" type="datetime1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SBU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87F735-86A6-4DCE-B501-4D7F57A1A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7" r:id="rId2"/>
    <p:sldLayoutId id="2147483843" r:id="rId3"/>
    <p:sldLayoutId id="2147483838" r:id="rId4"/>
    <p:sldLayoutId id="2147483839" r:id="rId5"/>
    <p:sldLayoutId id="2147483840" r:id="rId6"/>
    <p:sldLayoutId id="2147483844" r:id="rId7"/>
    <p:sldLayoutId id="2147483845" r:id="rId8"/>
    <p:sldLayoutId id="2147483846" r:id="rId9"/>
    <p:sldLayoutId id="2147483841" r:id="rId10"/>
    <p:sldLayoutId id="2147483847" r:id="rId11"/>
  </p:sldLayoutIdLst>
  <p:transition spd="slow">
    <p:cover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200400"/>
            <a:ext cx="76962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/>
              <a:t>LESSON 44                 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617199"/>
            <a:ext cx="7696200" cy="523875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Slam Conventions – R C K BLACKWOOD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solidFill>
                  <a:srgbClr val="002060"/>
                </a:solidFill>
                <a:sym typeface="Symbol"/>
              </a:rPr>
              <a:t></a:t>
            </a:r>
            <a:r>
              <a:rPr lang="en-GB" dirty="0">
                <a:sym typeface="Symbol"/>
              </a:rPr>
              <a:t>/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GB" dirty="0">
                <a:sym typeface="Symbol"/>
              </a:rPr>
              <a:t>/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GB" dirty="0">
                <a:sym typeface="Symbol"/>
              </a:rPr>
              <a:t>/</a:t>
            </a:r>
            <a:r>
              <a:rPr lang="en-GB" dirty="0">
                <a:solidFill>
                  <a:srgbClr val="002060"/>
                </a:solidFill>
                <a:sym typeface="Symbol"/>
              </a:rPr>
              <a:t></a:t>
            </a:r>
            <a:endParaRPr lang="en-GB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82E618-527C-4A81-825A-84D7E968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SBU 2020</a:t>
            </a: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0573" y="1691957"/>
            <a:ext cx="8420794" cy="2963170"/>
          </a:xfrm>
        </p:spPr>
        <p:txBody>
          <a:bodyPr/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Just (very) occasionally, you may not be sure if partner has 0 or 3 (or 1 or 4) Key Cards</a:t>
            </a:r>
          </a:p>
          <a:p>
            <a:pPr lvl="1"/>
            <a:r>
              <a:rPr lang="en-US" sz="2400" dirty="0"/>
              <a:t>consider carefully the previous bidding – any clues?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/>
              <a:t>anticipate it – give partner a chance to cue bid </a:t>
            </a:r>
            <a:r>
              <a:rPr lang="en-US" sz="2400" b="1" i="1" dirty="0"/>
              <a:t>before</a:t>
            </a:r>
            <a:r>
              <a:rPr lang="en-US" sz="2400" dirty="0"/>
              <a:t> bidding 4NT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assume lower &amp; sign off, expecting partner to continue with 3 (or 4) Key Cards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Traps - 1 – How Many Key Cards?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7201" y="4696692"/>
            <a:ext cx="3063445" cy="1569660"/>
            <a:chOff x="1460962" y="3259974"/>
            <a:chExt cx="2832886" cy="1495416"/>
          </a:xfrm>
          <a:solidFill>
            <a:srgbClr val="92D050"/>
          </a:solidFill>
        </p:grpSpPr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1460962" y="3259974"/>
              <a:ext cx="1981200" cy="14954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KJ2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94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AQ872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AJ2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69" name="TextBox 14"/>
            <p:cNvSpPr txBox="1">
              <a:spLocks noChangeArrowheads="1"/>
            </p:cNvSpPr>
            <p:nvPr/>
          </p:nvSpPr>
          <p:spPr bwMode="auto">
            <a:xfrm>
              <a:off x="3150848" y="3570328"/>
              <a:ext cx="1143000" cy="923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S</a:t>
              </a:r>
            </a:p>
          </p:txBody>
        </p:sp>
      </p:grpSp>
      <p:sp>
        <p:nvSpPr>
          <p:cNvPr id="19462" name="TextBox 20"/>
          <p:cNvSpPr txBox="1">
            <a:spLocks noChangeArrowheads="1"/>
          </p:cNvSpPr>
          <p:nvPr/>
        </p:nvSpPr>
        <p:spPr bwMode="auto">
          <a:xfrm>
            <a:off x="5016663" y="4671802"/>
            <a:ext cx="3207664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(North)	East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1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en-GB" altLang="en-US" sz="2000" dirty="0">
                <a:solidFill>
                  <a:schemeClr val="tx1"/>
                </a:solidFill>
              </a:rPr>
              <a:t>	(3</a:t>
            </a:r>
            <a:r>
              <a:rPr lang="en-GB" altLang="en-US" sz="2000" dirty="0">
                <a:solidFill>
                  <a:srgbClr val="FF0000"/>
                </a:solidFill>
              </a:rPr>
              <a:t>♥</a:t>
            </a:r>
            <a:r>
              <a:rPr lang="en-GB" altLang="en-US" sz="2000" dirty="0">
                <a:solidFill>
                  <a:schemeClr val="tx1"/>
                </a:solidFill>
              </a:rPr>
              <a:t>)	3♠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9538" y="5237018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1109" y="5231477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0621" y="5514110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5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31705" y="5799515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46651" y="5503026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sz="2000" dirty="0">
                <a:latin typeface="Arial"/>
                <a:cs typeface="Arial"/>
              </a:rPr>
              <a:t>♠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31" grpId="0"/>
      <p:bldP spid="9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0573" y="1691957"/>
            <a:ext cx="8420794" cy="2846792"/>
          </a:xfrm>
        </p:spPr>
        <p:txBody>
          <a:bodyPr/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Always check all partner’s responses to 4NT</a:t>
            </a:r>
          </a:p>
          <a:p>
            <a:pPr lvl="1"/>
            <a:r>
              <a:rPr lang="en-US" sz="2400" dirty="0"/>
              <a:t>can one (or more) take you too high?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/>
              <a:t>especially important when trump suit is a minor</a:t>
            </a:r>
          </a:p>
          <a:p>
            <a:r>
              <a:rPr lang="en-US" sz="2800" dirty="0">
                <a:solidFill>
                  <a:schemeClr val="tx1"/>
                </a:solidFill>
              </a:rPr>
              <a:t>If there is danger, you should forget RKCB</a:t>
            </a:r>
          </a:p>
          <a:p>
            <a:pPr lvl="1"/>
            <a:r>
              <a:rPr lang="en-US" sz="2400" dirty="0"/>
              <a:t>cue bid instead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or you may just have to decide on slam or no slam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Traps - 2 – Anticipating Responses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7201" y="4696692"/>
            <a:ext cx="3063445" cy="1569660"/>
            <a:chOff x="1460962" y="3259974"/>
            <a:chExt cx="2832886" cy="1495416"/>
          </a:xfrm>
          <a:solidFill>
            <a:srgbClr val="92D050"/>
          </a:solidFill>
        </p:grpSpPr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1460962" y="3259974"/>
              <a:ext cx="1981200" cy="14954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KJ92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Q4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AQT52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69" name="TextBox 14"/>
            <p:cNvSpPr txBox="1">
              <a:spLocks noChangeArrowheads="1"/>
            </p:cNvSpPr>
            <p:nvPr/>
          </p:nvSpPr>
          <p:spPr bwMode="auto">
            <a:xfrm>
              <a:off x="3150848" y="3570328"/>
              <a:ext cx="1143000" cy="923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S</a:t>
              </a:r>
            </a:p>
          </p:txBody>
        </p:sp>
      </p:grpSp>
      <p:sp>
        <p:nvSpPr>
          <p:cNvPr id="19462" name="TextBox 20"/>
          <p:cNvSpPr txBox="1">
            <a:spLocks noChangeArrowheads="1"/>
          </p:cNvSpPr>
          <p:nvPr/>
        </p:nvSpPr>
        <p:spPr bwMode="auto">
          <a:xfrm>
            <a:off x="5049914" y="4671802"/>
            <a:ext cx="3207664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Arial"/>
                <a:cs typeface="Arial"/>
              </a:rPr>
              <a:t>1♣</a:t>
            </a:r>
            <a:r>
              <a:rPr lang="en-GB" altLang="en-US" sz="2000" dirty="0">
                <a:solidFill>
                  <a:schemeClr val="tx1"/>
                </a:solidFill>
              </a:rPr>
              <a:t>		1</a:t>
            </a:r>
            <a:r>
              <a:rPr lang="en-GB" altLang="en-US" sz="2000" dirty="0">
                <a:solidFill>
                  <a:srgbClr val="FF0000"/>
                </a:solidFill>
              </a:rPr>
              <a:t>♥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51102" y="5237018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66048" y="5231477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r>
              <a:rPr lang="en-GB" sz="2000" dirty="0">
                <a:latin typeface="Arial"/>
                <a:cs typeface="Arial"/>
              </a:rPr>
              <a:t>♣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53873" y="5539049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4955" y="5824453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sz="2000" dirty="0">
                <a:latin typeface="Arial"/>
                <a:cs typeface="Arial"/>
              </a:rPr>
              <a:t>♣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871589" y="5511339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31" grpId="0"/>
      <p:bldP spid="9" grpId="0"/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807" y="606174"/>
            <a:ext cx="5548393" cy="841625"/>
          </a:xfrm>
        </p:spPr>
        <p:txBody>
          <a:bodyPr/>
          <a:lstStyle/>
          <a:p>
            <a:r>
              <a:rPr lang="en-GB" dirty="0"/>
              <a:t>GERBER 4</a:t>
            </a:r>
            <a:r>
              <a:rPr lang="en-GB" dirty="0">
                <a:latin typeface="Arial"/>
                <a:cs typeface="Arial"/>
              </a:rPr>
              <a:t>♣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RKCB is not the only Ace-asking convention</a:t>
            </a:r>
          </a:p>
          <a:p>
            <a:pPr lvl="1"/>
            <a:r>
              <a:rPr lang="en-GB" dirty="0"/>
              <a:t>but is growing in popularity</a:t>
            </a:r>
          </a:p>
          <a:p>
            <a:pPr lvl="1"/>
            <a:r>
              <a:rPr lang="en-GB" dirty="0"/>
              <a:t>(Blackwood, Roman Blackwood), etc </a:t>
            </a:r>
          </a:p>
          <a:p>
            <a:r>
              <a:rPr lang="en-GB" b="1" i="1" dirty="0"/>
              <a:t>Gerber</a:t>
            </a:r>
            <a:r>
              <a:rPr lang="en-GB" dirty="0"/>
              <a:t> is another – 4</a:t>
            </a:r>
            <a:r>
              <a:rPr lang="en-GB" dirty="0">
                <a:latin typeface="Arial"/>
                <a:cs typeface="Arial"/>
              </a:rPr>
              <a:t>♣ asks for Aces:</a:t>
            </a:r>
          </a:p>
          <a:p>
            <a:pPr lvl="1"/>
            <a:r>
              <a:rPr lang="en-GB" dirty="0">
                <a:latin typeface="Arial"/>
                <a:cs typeface="Arial"/>
              </a:rPr>
              <a:t>4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en-GB" dirty="0">
                <a:latin typeface="Arial"/>
                <a:cs typeface="Arial"/>
              </a:rPr>
              <a:t> = 0 (or 4);	4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en-GB" dirty="0">
                <a:cs typeface="Arial"/>
              </a:rPr>
              <a:t>= 1;	4♠ = 2;	4NT = 3</a:t>
            </a:r>
          </a:p>
          <a:p>
            <a:pPr lvl="1"/>
            <a:r>
              <a:rPr lang="en-GB" dirty="0">
                <a:cs typeface="Arial"/>
              </a:rPr>
              <a:t>then, 5</a:t>
            </a:r>
            <a:r>
              <a:rPr lang="en-GB" dirty="0">
                <a:latin typeface="Arial"/>
                <a:cs typeface="Arial"/>
              </a:rPr>
              <a:t>♣ asks for Kings with similar step responses</a:t>
            </a:r>
          </a:p>
          <a:p>
            <a:r>
              <a:rPr lang="en-GB" dirty="0">
                <a:latin typeface="Arial"/>
                <a:cs typeface="Arial"/>
              </a:rPr>
              <a:t>Standard </a:t>
            </a:r>
            <a:r>
              <a:rPr lang="en-GB" dirty="0" err="1">
                <a:latin typeface="Arial"/>
                <a:cs typeface="Arial"/>
              </a:rPr>
              <a:t>Acol</a:t>
            </a:r>
            <a:r>
              <a:rPr lang="en-GB" dirty="0">
                <a:latin typeface="Arial"/>
                <a:cs typeface="Arial"/>
              </a:rPr>
              <a:t> uses Gerber only immediately after a 1NT or 2NT opening (so it is </a:t>
            </a:r>
            <a:r>
              <a:rPr lang="en-GB" b="1" i="1" dirty="0">
                <a:latin typeface="Arial"/>
                <a:cs typeface="Arial"/>
              </a:rPr>
              <a:t>very rare</a:t>
            </a:r>
            <a:r>
              <a:rPr lang="en-GB" dirty="0">
                <a:latin typeface="Arial"/>
                <a:cs typeface="Arial"/>
              </a:rPr>
              <a:t>):</a:t>
            </a:r>
          </a:p>
          <a:p>
            <a:pPr lvl="1"/>
            <a:r>
              <a:rPr lang="en-GB" dirty="0">
                <a:latin typeface="Arial"/>
                <a:cs typeface="Arial"/>
              </a:rPr>
              <a:t>1NT - 4♣		2NT - 4♣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0F5993-90A5-4303-B6E3-43E7AD5F029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 bwMode="auto">
          <a:xfrm>
            <a:off x="3945275" y="6453109"/>
            <a:ext cx="30127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i="1" dirty="0"/>
              <a:t>SBU 2020</a:t>
            </a:r>
            <a:endParaRPr lang="en-GB" altLang="en-US" sz="1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Examples - </a:t>
            </a:r>
            <a:r>
              <a:rPr lang="en-GB" dirty="0"/>
              <a:t>2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9462" name="TextBox 20"/>
          <p:cNvSpPr txBox="1">
            <a:spLocks noChangeArrowheads="1"/>
          </p:cNvSpPr>
          <p:nvPr/>
        </p:nvSpPr>
        <p:spPr bwMode="auto">
          <a:xfrm>
            <a:off x="5665055" y="1870412"/>
            <a:ext cx="2963555" cy="1600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1</a:t>
            </a:r>
            <a:r>
              <a:rPr lang="en-GB" altLang="en-US" sz="2000" dirty="0">
                <a:solidFill>
                  <a:srgbClr val="FF0000"/>
                </a:solidFill>
              </a:rPr>
              <a:t>♥</a:t>
            </a:r>
            <a:r>
              <a:rPr lang="en-GB" altLang="en-US" sz="20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  <a:endParaRPr lang="en-GB" altLang="en-US" sz="2000" dirty="0">
              <a:solidFill>
                <a:srgbClr val="FF0000"/>
              </a:solidFill>
            </a:endParaRPr>
          </a:p>
        </p:txBody>
      </p:sp>
      <p:grpSp>
        <p:nvGrpSpPr>
          <p:cNvPr id="3" name="Group 37"/>
          <p:cNvGrpSpPr/>
          <p:nvPr/>
        </p:nvGrpSpPr>
        <p:grpSpPr>
          <a:xfrm>
            <a:off x="581890" y="1853737"/>
            <a:ext cx="4829694" cy="1572433"/>
            <a:chOff x="581890" y="1853737"/>
            <a:chExt cx="4829694" cy="1572433"/>
          </a:xfrm>
        </p:grpSpPr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581890" y="1853737"/>
              <a:ext cx="1931898" cy="15696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J7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AQ9754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K2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Q73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69" name="TextBox 14"/>
            <p:cNvSpPr txBox="1">
              <a:spLocks noChangeArrowheads="1"/>
            </p:cNvSpPr>
            <p:nvPr/>
          </p:nvSpPr>
          <p:spPr bwMode="auto">
            <a:xfrm>
              <a:off x="2505360" y="2177933"/>
              <a:ext cx="985986" cy="92333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S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3477491" y="1856510"/>
              <a:ext cx="1934093" cy="15696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AK542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KJ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A8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AKJ2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98081" y="2136372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1♠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498080" y="2410690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4NT</a:t>
            </a:r>
          </a:p>
        </p:txBody>
      </p: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5659514" y="4017867"/>
            <a:ext cx="2963555" cy="166199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1♠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5</a:t>
            </a:r>
            <a:r>
              <a:rPr lang="en-GB" altLang="en-US" sz="2000" dirty="0">
                <a:solidFill>
                  <a:srgbClr val="FF0000"/>
                </a:solidFill>
                <a:sym typeface="Symbol" pitchFamily="18" charset="2"/>
              </a:rPr>
              <a:t> </a:t>
            </a:r>
            <a:r>
              <a:rPr lang="en-GB" altLang="en-US" sz="2000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  <a:endParaRPr lang="en-GB" altLang="en-US" sz="2000" dirty="0">
              <a:solidFill>
                <a:srgbClr val="FF0000"/>
              </a:solidFill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576349" y="4001192"/>
            <a:ext cx="4829694" cy="1572433"/>
            <a:chOff x="576349" y="4001192"/>
            <a:chExt cx="4829694" cy="1572433"/>
          </a:xfrm>
        </p:grpSpPr>
        <p:sp>
          <p:nvSpPr>
            <p:cNvPr id="26" name="TextBox 6"/>
            <p:cNvSpPr txBox="1">
              <a:spLocks noChangeArrowheads="1"/>
            </p:cNvSpPr>
            <p:nvPr/>
          </p:nvSpPr>
          <p:spPr bwMode="auto">
            <a:xfrm>
              <a:off x="576349" y="4001192"/>
              <a:ext cx="1931898" cy="15696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AK973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KJT5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AJ3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14"/>
            <p:cNvSpPr txBox="1">
              <a:spLocks noChangeArrowheads="1"/>
            </p:cNvSpPr>
            <p:nvPr/>
          </p:nvSpPr>
          <p:spPr bwMode="auto">
            <a:xfrm>
              <a:off x="2499819" y="4325388"/>
              <a:ext cx="985986" cy="92333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S</a:t>
              </a:r>
            </a:p>
          </p:txBody>
        </p:sp>
        <p:sp>
          <p:nvSpPr>
            <p:cNvPr id="28" name="TextBox 6"/>
            <p:cNvSpPr txBox="1">
              <a:spLocks noChangeArrowheads="1"/>
            </p:cNvSpPr>
            <p:nvPr/>
          </p:nvSpPr>
          <p:spPr bwMode="auto">
            <a:xfrm>
              <a:off x="3471950" y="4003965"/>
              <a:ext cx="1934093" cy="15696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J864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AQ2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KQ75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Q4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509166" y="4591396"/>
            <a:ext cx="573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>
                <a:latin typeface="Arial"/>
                <a:cs typeface="Arial"/>
              </a:rPr>
              <a:t>5♣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47112" y="5156663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Pass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66510" y="4594168"/>
            <a:ext cx="684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4NT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80365" y="2438401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r>
              <a:rPr lang="en-GB" sz="20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86996" y="4294908"/>
            <a:ext cx="665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4♠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3136" y="2723805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sz="2000" dirty="0">
                <a:latin typeface="Arial"/>
                <a:cs typeface="Arial"/>
              </a:rPr>
              <a:t>♣</a:t>
            </a:r>
            <a:r>
              <a:rPr lang="en-GB" sz="2000" dirty="0"/>
              <a:t>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06392" y="2729346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685908" y="3009209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00852" y="3028605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7NT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06392" y="4887882"/>
            <a:ext cx="665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5</a:t>
            </a:r>
            <a:r>
              <a:rPr lang="en-GB" altLang="en-US" sz="2000" dirty="0">
                <a:latin typeface="Arial"/>
                <a:cs typeface="Arial"/>
              </a:rPr>
              <a:t>♠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5" grpId="0" animBg="1"/>
      <p:bldP spid="29" grpId="0"/>
      <p:bldP spid="34" grpId="0"/>
      <p:bldP spid="36" grpId="0"/>
      <p:bldP spid="38" grpId="0"/>
      <p:bldP spid="39" grpId="0"/>
      <p:bldP spid="23" grpId="0"/>
      <p:bldP spid="24" grpId="0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91797"/>
            <a:ext cx="6661079" cy="1056004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Examples - 3</a:t>
            </a:r>
          </a:p>
        </p:txBody>
      </p:sp>
      <p:sp>
        <p:nvSpPr>
          <p:cNvPr id="19462" name="TextBox 20"/>
          <p:cNvSpPr txBox="1">
            <a:spLocks noChangeArrowheads="1"/>
          </p:cNvSpPr>
          <p:nvPr/>
        </p:nvSpPr>
        <p:spPr bwMode="auto">
          <a:xfrm>
            <a:off x="5665055" y="1870412"/>
            <a:ext cx="2963555" cy="160043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2NT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  <a:endParaRPr lang="en-GB" altLang="en-US" sz="2000" dirty="0">
              <a:solidFill>
                <a:srgbClr val="FF0000"/>
              </a:solidFill>
            </a:endParaRPr>
          </a:p>
        </p:txBody>
      </p:sp>
      <p:grpSp>
        <p:nvGrpSpPr>
          <p:cNvPr id="3" name="Group 37"/>
          <p:cNvGrpSpPr/>
          <p:nvPr/>
        </p:nvGrpSpPr>
        <p:grpSpPr>
          <a:xfrm>
            <a:off x="581890" y="1853737"/>
            <a:ext cx="4829694" cy="1572433"/>
            <a:chOff x="581890" y="1853737"/>
            <a:chExt cx="4829694" cy="1572433"/>
          </a:xfrm>
          <a:solidFill>
            <a:srgbClr val="CCFF99"/>
          </a:solidFill>
        </p:grpSpPr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581890" y="1853737"/>
              <a:ext cx="1931898" cy="15696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J7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AQ9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AKQ2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KQ73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69" name="TextBox 14"/>
            <p:cNvSpPr txBox="1">
              <a:spLocks noChangeArrowheads="1"/>
            </p:cNvSpPr>
            <p:nvPr/>
          </p:nvSpPr>
          <p:spPr bwMode="auto">
            <a:xfrm>
              <a:off x="2505360" y="2177933"/>
              <a:ext cx="985986" cy="923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S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3477491" y="1856510"/>
              <a:ext cx="1934093" cy="15696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KQ986542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KJ2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9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6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98081" y="2136372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4</a:t>
            </a:r>
            <a:r>
              <a:rPr lang="en-GB" altLang="en-US" sz="2000" dirty="0">
                <a:latin typeface="Arial"/>
                <a:cs typeface="Arial"/>
              </a:rPr>
              <a:t>♣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498080" y="2435628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Pass</a:t>
            </a:r>
          </a:p>
        </p:txBody>
      </p: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5659514" y="4017867"/>
            <a:ext cx="2963555" cy="160043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1NT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  <a:endParaRPr lang="en-GB" altLang="en-US" sz="2000" dirty="0">
              <a:solidFill>
                <a:srgbClr val="FF0000"/>
              </a:solidFill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576349" y="4001192"/>
            <a:ext cx="4829694" cy="1572433"/>
            <a:chOff x="576349" y="4001192"/>
            <a:chExt cx="4829694" cy="1572433"/>
          </a:xfrm>
          <a:solidFill>
            <a:srgbClr val="CCFF99"/>
          </a:solidFill>
        </p:grpSpPr>
        <p:sp>
          <p:nvSpPr>
            <p:cNvPr id="26" name="TextBox 6"/>
            <p:cNvSpPr txBox="1">
              <a:spLocks noChangeArrowheads="1"/>
            </p:cNvSpPr>
            <p:nvPr/>
          </p:nvSpPr>
          <p:spPr bwMode="auto">
            <a:xfrm>
              <a:off x="576349" y="4001192"/>
              <a:ext cx="1931898" cy="15696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KJT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>
                  <a:solidFill>
                    <a:schemeClr val="tx1"/>
                  </a:solidFill>
                  <a:sym typeface="Symbol" pitchFamily="18" charset="2"/>
                </a:rPr>
                <a:t>J75</a:t>
              </a:r>
              <a:endParaRPr lang="en-GB" altLang="en-US" dirty="0">
                <a:solidFill>
                  <a:schemeClr val="tx1"/>
                </a:solidFill>
                <a:sym typeface="Symbol" pitchFamily="18" charset="2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AQJ2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T63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14"/>
            <p:cNvSpPr txBox="1">
              <a:spLocks noChangeArrowheads="1"/>
            </p:cNvSpPr>
            <p:nvPr/>
          </p:nvSpPr>
          <p:spPr bwMode="auto">
            <a:xfrm>
              <a:off x="2499819" y="4325388"/>
              <a:ext cx="985986" cy="923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S</a:t>
              </a:r>
            </a:p>
          </p:txBody>
        </p:sp>
        <p:sp>
          <p:nvSpPr>
            <p:cNvPr id="28" name="TextBox 6"/>
            <p:cNvSpPr txBox="1">
              <a:spLocks noChangeArrowheads="1"/>
            </p:cNvSpPr>
            <p:nvPr/>
          </p:nvSpPr>
          <p:spPr bwMode="auto">
            <a:xfrm>
              <a:off x="3471950" y="4003965"/>
              <a:ext cx="1934093" cy="15696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AQ4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AKQT432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7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QJ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475915" y="4591396"/>
            <a:ext cx="573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4</a:t>
            </a:r>
            <a:r>
              <a:rPr lang="en-GB" altLang="en-US" sz="2000" dirty="0">
                <a:latin typeface="Arial"/>
                <a:cs typeface="Arial"/>
              </a:rPr>
              <a:t>♠</a:t>
            </a:r>
            <a:endParaRPr lang="en-GB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663739" y="4882343"/>
            <a:ext cx="753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5</a:t>
            </a:r>
            <a:r>
              <a:rPr lang="en-GB" altLang="en-US" sz="2000" dirty="0">
                <a:solidFill>
                  <a:srgbClr val="FF0000"/>
                </a:solidFill>
              </a:rPr>
              <a:t>♥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599" y="4882343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Pass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66510" y="4594168"/>
            <a:ext cx="573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55427" y="2438401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4</a:t>
            </a:r>
            <a:r>
              <a:rPr lang="en-GB" altLang="en-US" sz="2000" dirty="0">
                <a:latin typeface="Arial"/>
                <a:cs typeface="Arial"/>
              </a:rPr>
              <a:t>♠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7486996" y="4294908"/>
            <a:ext cx="665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3</a:t>
            </a:r>
            <a:r>
              <a:rPr lang="en-GB" altLang="en-US" sz="2000" dirty="0">
                <a:solidFill>
                  <a:srgbClr val="FF0000"/>
                </a:solidFill>
              </a:rPr>
              <a:t>♥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4" name="Footer Placeholder 2">
            <a:extLst>
              <a:ext uri="{FF2B5EF4-FFF2-40B4-BE49-F238E27FC236}">
                <a16:creationId xmlns:a16="http://schemas.microsoft.com/office/drawing/2014/main" xmlns="" id="{A86BD8B9-8770-4457-AF24-E313E8AA0AD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 bwMode="auto">
          <a:xfrm>
            <a:off x="3994457" y="6398310"/>
            <a:ext cx="29635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i="1" dirty="0"/>
              <a:t>SBU 2020</a:t>
            </a:r>
            <a:endParaRPr lang="en-GB" altLang="en-US" sz="1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896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5" grpId="0" animBg="1"/>
      <p:bldP spid="29" grpId="0"/>
      <p:bldP spid="30" grpId="0"/>
      <p:bldP spid="34" grpId="0"/>
      <p:bldP spid="36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200400"/>
            <a:ext cx="76962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End of lesson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572000"/>
            <a:ext cx="7696200" cy="523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Right click to end show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E9A7668-FCF0-4A33-B90B-67C57AA8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SBU 2020</a:t>
            </a: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28800" y="407988"/>
            <a:ext cx="5054885" cy="1039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Aims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199" y="1530849"/>
            <a:ext cx="8312727" cy="4662133"/>
          </a:xfrm>
        </p:spPr>
        <p:txBody>
          <a:bodyPr/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To revise the tools of </a:t>
            </a:r>
            <a:r>
              <a:rPr lang="en-US" sz="2800" b="1" i="1" dirty="0">
                <a:solidFill>
                  <a:schemeClr val="tx1"/>
                </a:solidFill>
              </a:rPr>
              <a:t>Slam Bidding</a:t>
            </a:r>
          </a:p>
          <a:p>
            <a:pPr lvl="1"/>
            <a:r>
              <a:rPr lang="en-US" sz="2400" dirty="0"/>
              <a:t>cue bids to consult partner and show controls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using a control asking </a:t>
            </a:r>
            <a:r>
              <a:rPr lang="en-US" b="1" i="1" dirty="0"/>
              <a:t>4NT </a:t>
            </a:r>
            <a:r>
              <a:rPr lang="en-US" dirty="0"/>
              <a:t>convention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endParaRPr lang="en-GB" sz="2800" dirty="0">
              <a:solidFill>
                <a:schemeClr val="tx1"/>
              </a:solidFill>
            </a:endParaRPr>
          </a:p>
          <a:p>
            <a:pPr lvl="0"/>
            <a:r>
              <a:rPr lang="en-US" dirty="0"/>
              <a:t>To introduce </a:t>
            </a:r>
            <a:r>
              <a:rPr lang="en-US" b="1" i="1" dirty="0"/>
              <a:t>Roman Key Card Blackwood</a:t>
            </a:r>
          </a:p>
          <a:p>
            <a:pPr lvl="1"/>
            <a:r>
              <a:rPr lang="en-US" dirty="0"/>
              <a:t>and teach one (the commonest &amp; simplest) variation</a:t>
            </a:r>
            <a:endParaRPr lang="en-US" b="1" i="1" dirty="0"/>
          </a:p>
          <a:p>
            <a:pPr lvl="0"/>
            <a:endParaRPr lang="en-US" b="1" i="1" dirty="0"/>
          </a:p>
          <a:p>
            <a:pPr lvl="0"/>
            <a:r>
              <a:rPr lang="en-US" dirty="0"/>
              <a:t>To introduce </a:t>
            </a:r>
            <a:r>
              <a:rPr lang="en-US" b="1" i="1" dirty="0"/>
              <a:t>Gerber</a:t>
            </a:r>
          </a:p>
          <a:p>
            <a:pPr lvl="1"/>
            <a:r>
              <a:rPr lang="en-US" dirty="0"/>
              <a:t>And teach when to use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28800" y="407988"/>
            <a:ext cx="6858000" cy="1039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CUE BIDS, BLACKWOOD &amp; RKCB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73825" y="1849900"/>
            <a:ext cx="8312727" cy="4409584"/>
          </a:xfrm>
        </p:spPr>
        <p:txBody>
          <a:bodyPr/>
          <a:lstStyle/>
          <a:p>
            <a:r>
              <a:rPr lang="en-GB" dirty="0"/>
              <a:t>Cue bidding is the main tool to decide on a slam</a:t>
            </a:r>
          </a:p>
          <a:p>
            <a:pPr lvl="1"/>
            <a:r>
              <a:rPr lang="en-GB" dirty="0"/>
              <a:t>consult partner and check on controls</a:t>
            </a:r>
          </a:p>
          <a:p>
            <a:r>
              <a:rPr lang="en-GB" dirty="0"/>
              <a:t>Blackwood 4NT is just to avoid bad slams</a:t>
            </a:r>
          </a:p>
          <a:p>
            <a:pPr lvl="1"/>
            <a:r>
              <a:rPr lang="en-GB" dirty="0"/>
              <a:t>ones where 2 Aces are missing</a:t>
            </a:r>
          </a:p>
          <a:p>
            <a:r>
              <a:rPr lang="en-GB" sz="2800" dirty="0"/>
              <a:t>RKCB is between the two in usefulness</a:t>
            </a:r>
          </a:p>
          <a:p>
            <a:pPr lvl="1"/>
            <a:r>
              <a:rPr lang="en-GB" dirty="0"/>
              <a:t>like Blackwood, you avoid bad slams</a:t>
            </a:r>
          </a:p>
          <a:p>
            <a:pPr lvl="1"/>
            <a:r>
              <a:rPr lang="en-GB" sz="2400" dirty="0"/>
              <a:t>but the extra information it provides can sometimes also help you reach good ones</a:t>
            </a:r>
          </a:p>
          <a:p>
            <a:pPr lvl="2"/>
            <a:r>
              <a:rPr lang="en-GB" sz="2000" dirty="0"/>
              <a:t>so it is more useful than simple Blackwood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0574" y="1866525"/>
            <a:ext cx="8312727" cy="3952384"/>
          </a:xfrm>
        </p:spPr>
        <p:txBody>
          <a:bodyPr/>
          <a:lstStyle/>
          <a:p>
            <a:pPr lvl="0"/>
            <a:r>
              <a:rPr lang="en-US" dirty="0"/>
              <a:t>There are </a:t>
            </a:r>
            <a:r>
              <a:rPr lang="en-US" b="1" i="1" dirty="0"/>
              <a:t>5 Key Cards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4 Aces and the King of trump</a:t>
            </a:r>
          </a:p>
          <a:p>
            <a:pPr lvl="0"/>
            <a:r>
              <a:rPr lang="en-US" dirty="0"/>
              <a:t>A</a:t>
            </a:r>
            <a:r>
              <a:rPr lang="en-US" sz="2800" dirty="0">
                <a:solidFill>
                  <a:schemeClr val="tx1"/>
                </a:solidFill>
              </a:rPr>
              <a:t>fter a trump suit is agreed, a bid of 4NT asks partner how many Key Cards they have:</a:t>
            </a:r>
          </a:p>
          <a:p>
            <a:pPr lvl="0"/>
            <a:r>
              <a:rPr lang="en-US" dirty="0"/>
              <a:t>Partner responds:	</a:t>
            </a:r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♣</a:t>
            </a:r>
            <a:r>
              <a:rPr lang="en-US" sz="2400" dirty="0">
                <a:solidFill>
                  <a:schemeClr val="tx1"/>
                </a:solidFill>
              </a:rPr>
              <a:t>	1 or 4 Key Cards</a:t>
            </a:r>
          </a:p>
          <a:p>
            <a:pPr lvl="1">
              <a:buNone/>
            </a:pPr>
            <a:r>
              <a:rPr lang="en-US" dirty="0"/>
              <a:t> 					5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en-US" dirty="0"/>
              <a:t>	0 or 3 Key Cards</a:t>
            </a:r>
          </a:p>
          <a:p>
            <a:pPr lvl="1">
              <a:buNone/>
            </a:pPr>
            <a:r>
              <a:rPr lang="en-US" dirty="0">
                <a:solidFill>
                  <a:schemeClr val="tx1"/>
                </a:solidFill>
              </a:rPr>
              <a:t>					5</a:t>
            </a:r>
            <a:r>
              <a:rPr lang="en-US" dirty="0">
                <a:solidFill>
                  <a:srgbClr val="FF0000"/>
                </a:solidFill>
              </a:rPr>
              <a:t>♥</a:t>
            </a:r>
            <a:r>
              <a:rPr lang="en-US" dirty="0">
                <a:solidFill>
                  <a:schemeClr val="tx1"/>
                </a:solidFill>
              </a:rPr>
              <a:t>	2 or 5,</a:t>
            </a:r>
            <a:r>
              <a:rPr lang="en-US" dirty="0"/>
              <a:t> </a:t>
            </a:r>
            <a:r>
              <a:rPr lang="en-US" b="1" i="1" dirty="0"/>
              <a:t>no</a:t>
            </a:r>
            <a:r>
              <a:rPr lang="en-US" dirty="0"/>
              <a:t> trump Q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dirty="0"/>
              <a:t>					5♠	2 or 5, </a:t>
            </a:r>
            <a:r>
              <a:rPr lang="en-US" b="1" i="1" dirty="0"/>
              <a:t>with</a:t>
            </a:r>
            <a:r>
              <a:rPr lang="en-US" dirty="0"/>
              <a:t> the trump Q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ASKING FOR Key Cards - 1</a:t>
            </a:r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82384" y="3745201"/>
            <a:ext cx="8312727" cy="2589097"/>
          </a:xfrm>
        </p:spPr>
        <p:txBody>
          <a:bodyPr/>
          <a:lstStyle/>
          <a:p>
            <a:pPr lvl="0"/>
            <a:r>
              <a:rPr lang="en-US" dirty="0"/>
              <a:t>3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en-US" dirty="0">
                <a:latin typeface="Arial"/>
                <a:cs typeface="Arial"/>
              </a:rPr>
              <a:t> shows a 6+ card suit &amp; is a game force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000" dirty="0"/>
              <a:t>the 1NT opener can bid 3NT (dislikes diamonds), raise or cue bid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 4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♣ cue bid is best here, with such good diamond support</a:t>
            </a:r>
          </a:p>
          <a:p>
            <a:r>
              <a:rPr lang="en-US" dirty="0">
                <a:latin typeface="Arial"/>
                <a:cs typeface="Arial"/>
              </a:rPr>
              <a:t>East asks for Key Cards with an RKCB 4NT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You show 2 Key Cards but no Queen of trump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ASKING FOR Key Cards - 2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3702" y="1853740"/>
            <a:ext cx="3063445" cy="1569660"/>
            <a:chOff x="1460962" y="3259974"/>
            <a:chExt cx="2832886" cy="1495416"/>
          </a:xfrm>
          <a:solidFill>
            <a:srgbClr val="92D050"/>
          </a:solidFill>
        </p:grpSpPr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1460962" y="3259974"/>
              <a:ext cx="1981200" cy="14954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K5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9874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KT2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AQJ2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69" name="TextBox 14"/>
            <p:cNvSpPr txBox="1">
              <a:spLocks noChangeArrowheads="1"/>
            </p:cNvSpPr>
            <p:nvPr/>
          </p:nvSpPr>
          <p:spPr bwMode="auto">
            <a:xfrm>
              <a:off x="3150848" y="3570328"/>
              <a:ext cx="1143000" cy="923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S</a:t>
              </a:r>
            </a:p>
          </p:txBody>
        </p:sp>
      </p:grpSp>
      <p:sp>
        <p:nvSpPr>
          <p:cNvPr id="19462" name="TextBox 20"/>
          <p:cNvSpPr txBox="1">
            <a:spLocks noChangeArrowheads="1"/>
          </p:cNvSpPr>
          <p:nvPr/>
        </p:nvSpPr>
        <p:spPr bwMode="auto">
          <a:xfrm>
            <a:off x="5066538" y="1862101"/>
            <a:ext cx="3207664" cy="1261884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1NT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67726" y="2726576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924235" y="2421776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3268" y="2424547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r>
              <a:rPr lang="en-GB" altLang="en-US" sz="2000" dirty="0">
                <a:latin typeface="Arial"/>
                <a:cs typeface="Arial"/>
              </a:rPr>
              <a:t>♣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9777" y="2128059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8886" y="1808336"/>
            <a:ext cx="8312727" cy="2780289"/>
          </a:xfrm>
        </p:spPr>
        <p:txBody>
          <a:bodyPr/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After 4NT and response, the 4NT bidder can then ask for </a:t>
            </a:r>
            <a:r>
              <a:rPr lang="en-US" sz="2800" b="1" i="1" dirty="0">
                <a:solidFill>
                  <a:schemeClr val="tx1"/>
                </a:solidFill>
              </a:rPr>
              <a:t>side suit Kings </a:t>
            </a:r>
            <a:r>
              <a:rPr lang="en-US" sz="2800" dirty="0">
                <a:solidFill>
                  <a:schemeClr val="tx1"/>
                </a:solidFill>
              </a:rPr>
              <a:t>with a bid of 5NT:</a:t>
            </a:r>
          </a:p>
          <a:p>
            <a:pPr lvl="0"/>
            <a:r>
              <a:rPr lang="en-US" dirty="0"/>
              <a:t>Their partner responds:	</a:t>
            </a:r>
            <a:r>
              <a:rPr lang="en-US" sz="2400" dirty="0">
                <a:solidFill>
                  <a:schemeClr val="tx1"/>
                </a:solidFill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♣</a:t>
            </a:r>
            <a:r>
              <a:rPr lang="en-US" sz="2400" dirty="0">
                <a:solidFill>
                  <a:schemeClr val="tx1"/>
                </a:solidFill>
              </a:rPr>
              <a:t>	0 Kings</a:t>
            </a:r>
          </a:p>
          <a:p>
            <a:pPr lvl="1">
              <a:buNone/>
            </a:pPr>
            <a:r>
              <a:rPr lang="en-US" dirty="0"/>
              <a:t> 						6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en-US" dirty="0"/>
              <a:t>	1 King</a:t>
            </a:r>
          </a:p>
          <a:p>
            <a:pPr lvl="1">
              <a:buNone/>
            </a:pPr>
            <a:r>
              <a:rPr lang="en-US" dirty="0">
                <a:solidFill>
                  <a:schemeClr val="tx1"/>
                </a:solidFill>
              </a:rPr>
              <a:t>						6</a:t>
            </a:r>
            <a:r>
              <a:rPr lang="en-US" dirty="0">
                <a:solidFill>
                  <a:srgbClr val="FF0000"/>
                </a:solidFill>
              </a:rPr>
              <a:t>♥</a:t>
            </a:r>
            <a:r>
              <a:rPr lang="en-US" dirty="0">
                <a:solidFill>
                  <a:schemeClr val="tx1"/>
                </a:solidFill>
              </a:rPr>
              <a:t>	2 Kings</a:t>
            </a:r>
          </a:p>
          <a:p>
            <a:pPr lvl="1">
              <a:buNone/>
            </a:pPr>
            <a:r>
              <a:rPr lang="en-US" dirty="0"/>
              <a:t>						6♠	3 Kings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ASKING FOR KINGS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7201" y="4696692"/>
            <a:ext cx="3063445" cy="1569660"/>
            <a:chOff x="1460962" y="3259974"/>
            <a:chExt cx="2832886" cy="1495416"/>
          </a:xfrm>
          <a:solidFill>
            <a:srgbClr val="92D050"/>
          </a:solidFill>
        </p:grpSpPr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1460962" y="3259974"/>
              <a:ext cx="1981200" cy="14954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K5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9874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KT2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AQJ2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69" name="TextBox 14"/>
            <p:cNvSpPr txBox="1">
              <a:spLocks noChangeArrowheads="1"/>
            </p:cNvSpPr>
            <p:nvPr/>
          </p:nvSpPr>
          <p:spPr bwMode="auto">
            <a:xfrm>
              <a:off x="3150848" y="3570328"/>
              <a:ext cx="1143000" cy="923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S</a:t>
              </a:r>
            </a:p>
          </p:txBody>
        </p:sp>
      </p:grpSp>
      <p:sp>
        <p:nvSpPr>
          <p:cNvPr id="19462" name="TextBox 20"/>
          <p:cNvSpPr txBox="1">
            <a:spLocks noChangeArrowheads="1"/>
          </p:cNvSpPr>
          <p:nvPr/>
        </p:nvSpPr>
        <p:spPr bwMode="auto">
          <a:xfrm>
            <a:off x="5016663" y="4671802"/>
            <a:ext cx="3207664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1NT		3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4</a:t>
            </a:r>
            <a:r>
              <a:rPr lang="en-GB" altLang="en-US" sz="2000" dirty="0">
                <a:solidFill>
                  <a:schemeClr val="tx1"/>
                </a:solidFill>
                <a:latin typeface="Arial"/>
                <a:cs typeface="Arial"/>
              </a:rPr>
              <a:t>♣		4NT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Arial"/>
                <a:cs typeface="Arial"/>
              </a:rPr>
              <a:t>5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17850" y="5835535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849421" y="5539047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5NT</a:t>
            </a:r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31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0573" y="1691957"/>
            <a:ext cx="8420794" cy="2963170"/>
          </a:xfrm>
        </p:spPr>
        <p:txBody>
          <a:bodyPr/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After 4NT and a 5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♣ or 5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response, the 4NT bidder can ask about the trump Queen</a:t>
            </a:r>
          </a:p>
          <a:p>
            <a:pPr lvl="1"/>
            <a:r>
              <a:rPr lang="en-US" sz="2400" dirty="0"/>
              <a:t>by bidding the next-step suit (not counting trump suit)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dirty="0"/>
              <a:t>Responses:</a:t>
            </a:r>
          </a:p>
          <a:p>
            <a:pPr lvl="1"/>
            <a:r>
              <a:rPr lang="en-US" sz="2000" dirty="0"/>
              <a:t>trump suit at lowest level	-  denies trump Q</a:t>
            </a:r>
          </a:p>
          <a:p>
            <a:pPr lvl="1"/>
            <a:r>
              <a:rPr lang="en-US" sz="2000" dirty="0"/>
              <a:t>a side suit		-  trump Q and King of bid suit (bid cheapest K)</a:t>
            </a:r>
          </a:p>
          <a:p>
            <a:pPr lvl="1"/>
            <a:r>
              <a:rPr lang="en-US" sz="2000" dirty="0"/>
              <a:t>NT at lowest level	-  trump Q but no King (or none safe to bid)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ASKING FOR The Trump Queen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7201" y="4696692"/>
            <a:ext cx="3063445" cy="1569660"/>
            <a:chOff x="1460962" y="3259974"/>
            <a:chExt cx="2832886" cy="1495416"/>
          </a:xfrm>
          <a:solidFill>
            <a:srgbClr val="92D050"/>
          </a:solidFill>
        </p:grpSpPr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1460962" y="3259974"/>
              <a:ext cx="1981200" cy="14954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KJ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9874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QT2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AQJ2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69" name="TextBox 14"/>
            <p:cNvSpPr txBox="1">
              <a:spLocks noChangeArrowheads="1"/>
            </p:cNvSpPr>
            <p:nvPr/>
          </p:nvSpPr>
          <p:spPr bwMode="auto">
            <a:xfrm>
              <a:off x="3150848" y="3570328"/>
              <a:ext cx="1143000" cy="923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 S</a:t>
              </a:r>
            </a:p>
          </p:txBody>
        </p:sp>
      </p:grpSp>
      <p:sp>
        <p:nvSpPr>
          <p:cNvPr id="19462" name="TextBox 20"/>
          <p:cNvSpPr txBox="1">
            <a:spLocks noChangeArrowheads="1"/>
          </p:cNvSpPr>
          <p:nvPr/>
        </p:nvSpPr>
        <p:spPr bwMode="auto">
          <a:xfrm>
            <a:off x="5016663" y="4671802"/>
            <a:ext cx="3207664" cy="1631216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1NT		3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altLang="en-US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4</a:t>
            </a:r>
            <a:r>
              <a:rPr lang="en-GB" altLang="en-US" sz="2000" dirty="0">
                <a:solidFill>
                  <a:schemeClr val="tx1"/>
                </a:solidFill>
                <a:latin typeface="Arial"/>
                <a:cs typeface="Arial"/>
              </a:rPr>
              <a:t>♣		4NT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Arial"/>
                <a:cs typeface="Arial"/>
              </a:rPr>
              <a:t>5</a:t>
            </a:r>
            <a:r>
              <a:rPr lang="en-GB" altLang="en-US" sz="2000" dirty="0">
                <a:solidFill>
                  <a:schemeClr val="tx1"/>
                </a:solidFill>
                <a:sym typeface="Symbol" pitchFamily="18" charset="2"/>
              </a:rPr>
              <a:t>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17850" y="5835535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7734" y="5530735"/>
            <a:ext cx="752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31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Examples - 1</a:t>
            </a:r>
          </a:p>
        </p:txBody>
      </p:sp>
      <p:sp>
        <p:nvSpPr>
          <p:cNvPr id="19462" name="TextBox 20"/>
          <p:cNvSpPr txBox="1">
            <a:spLocks noChangeArrowheads="1"/>
          </p:cNvSpPr>
          <p:nvPr/>
        </p:nvSpPr>
        <p:spPr bwMode="auto">
          <a:xfrm>
            <a:off x="5677593" y="1874549"/>
            <a:ext cx="2963555" cy="190821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1</a:t>
            </a:r>
            <a:r>
              <a:rPr lang="en-GB" altLang="en-US" sz="2000" dirty="0">
                <a:solidFill>
                  <a:srgbClr val="FF0000"/>
                </a:solidFill>
              </a:rPr>
              <a:t>♥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  <a:endParaRPr lang="en-GB" altLang="en-US" sz="2000" dirty="0">
              <a:solidFill>
                <a:srgbClr val="FF0000"/>
              </a:solidFill>
            </a:endParaRPr>
          </a:p>
        </p:txBody>
      </p:sp>
      <p:grpSp>
        <p:nvGrpSpPr>
          <p:cNvPr id="3" name="Group 37"/>
          <p:cNvGrpSpPr/>
          <p:nvPr/>
        </p:nvGrpSpPr>
        <p:grpSpPr>
          <a:xfrm>
            <a:off x="581890" y="1853737"/>
            <a:ext cx="4829694" cy="1572433"/>
            <a:chOff x="581890" y="1853737"/>
            <a:chExt cx="4829694" cy="1572433"/>
          </a:xfrm>
        </p:grpSpPr>
        <p:sp>
          <p:nvSpPr>
            <p:cNvPr id="19466" name="TextBox 6"/>
            <p:cNvSpPr txBox="1">
              <a:spLocks noChangeArrowheads="1"/>
            </p:cNvSpPr>
            <p:nvPr/>
          </p:nvSpPr>
          <p:spPr bwMode="auto">
            <a:xfrm>
              <a:off x="581890" y="1853737"/>
              <a:ext cx="1931898" cy="15696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Q73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QJ963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AQJ2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Q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469" name="TextBox 14"/>
            <p:cNvSpPr txBox="1">
              <a:spLocks noChangeArrowheads="1"/>
            </p:cNvSpPr>
            <p:nvPr/>
          </p:nvSpPr>
          <p:spPr bwMode="auto">
            <a:xfrm>
              <a:off x="2505360" y="2177933"/>
              <a:ext cx="985986" cy="92333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S</a:t>
              </a: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3477491" y="1856510"/>
              <a:ext cx="1934093" cy="15696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AKT864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95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AK3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77593" y="2435630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3♠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4827" y="2419003"/>
            <a:ext cx="59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4</a:t>
            </a:r>
            <a:r>
              <a:rPr lang="en-GB" altLang="en-US" sz="2000" dirty="0">
                <a:latin typeface="Arial"/>
                <a:cs typeface="Arial"/>
              </a:rPr>
              <a:t>♣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464830" y="2709950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4NT</a:t>
            </a:r>
          </a:p>
        </p:txBody>
      </p: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5659514" y="4017867"/>
            <a:ext cx="2981634" cy="221599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West		East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GB" altLang="en-US" sz="2000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lang="en-GB" altLang="en-US" sz="20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4</a:t>
            </a:r>
            <a:r>
              <a:rPr lang="en-GB" altLang="en-US" sz="2000" dirty="0">
                <a:solidFill>
                  <a:schemeClr val="tx1"/>
                </a:solidFill>
                <a:sym typeface="Symbol" pitchFamily="18" charset="2"/>
              </a:rPr>
              <a:t>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</a:t>
            </a:r>
            <a:r>
              <a:rPr lang="en-GB" altLang="en-US" sz="2000" b="1" dirty="0"/>
              <a:t>5</a:t>
            </a:r>
            <a:r>
              <a:rPr lang="en-GB" altLang="en-US" sz="2000" dirty="0">
                <a:solidFill>
                  <a:srgbClr val="FF0000"/>
                </a:solidFill>
              </a:rPr>
              <a:t>♥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00" dirty="0">
                <a:solidFill>
                  <a:schemeClr val="tx1"/>
                </a:solidFill>
              </a:rPr>
              <a:t>		 </a:t>
            </a:r>
            <a:endParaRPr lang="en-GB" altLang="en-US" sz="2000" dirty="0">
              <a:solidFill>
                <a:srgbClr val="FF0000"/>
              </a:solidFill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576349" y="4001192"/>
            <a:ext cx="4829694" cy="1572433"/>
            <a:chOff x="576349" y="4001192"/>
            <a:chExt cx="4829694" cy="1572433"/>
          </a:xfrm>
        </p:grpSpPr>
        <p:sp>
          <p:nvSpPr>
            <p:cNvPr id="26" name="TextBox 6"/>
            <p:cNvSpPr txBox="1">
              <a:spLocks noChangeArrowheads="1"/>
            </p:cNvSpPr>
            <p:nvPr/>
          </p:nvSpPr>
          <p:spPr bwMode="auto">
            <a:xfrm>
              <a:off x="576349" y="4001192"/>
              <a:ext cx="1931898" cy="15696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KQ2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KT65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A7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AK96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14"/>
            <p:cNvSpPr txBox="1">
              <a:spLocks noChangeArrowheads="1"/>
            </p:cNvSpPr>
            <p:nvPr/>
          </p:nvSpPr>
          <p:spPr bwMode="auto">
            <a:xfrm>
              <a:off x="2499819" y="4325388"/>
              <a:ext cx="985986" cy="92333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W      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sz="1800" dirty="0">
                  <a:solidFill>
                    <a:schemeClr val="tx1"/>
                  </a:solidFill>
                </a:rPr>
                <a:t>     S</a:t>
              </a:r>
            </a:p>
          </p:txBody>
        </p:sp>
        <p:sp>
          <p:nvSpPr>
            <p:cNvPr id="28" name="TextBox 6"/>
            <p:cNvSpPr txBox="1">
              <a:spLocks noChangeArrowheads="1"/>
            </p:cNvSpPr>
            <p:nvPr/>
          </p:nvSpPr>
          <p:spPr bwMode="auto">
            <a:xfrm>
              <a:off x="3471950" y="4003965"/>
              <a:ext cx="1934093" cy="15696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400"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B5AE53"/>
                </a:buClr>
                <a:buFont typeface="Arial" charset="0"/>
                <a:buChar char="•"/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8058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E8B54D"/>
                </a:buClr>
                <a:buFont typeface="Arial" charset="0"/>
                <a:buChar char="•"/>
                <a:defRPr sz="16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A84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AJ8732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rgbClr val="FF0000"/>
                  </a:solidFill>
                  <a:sym typeface="Symbol" pitchFamily="18" charset="2"/>
                </a:rPr>
                <a:t></a:t>
              </a: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J53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en-US" dirty="0">
                  <a:solidFill>
                    <a:schemeClr val="tx1"/>
                  </a:solidFill>
                  <a:sym typeface="Symbol" pitchFamily="18" charset="2"/>
                </a:rPr>
                <a:t>2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484227" y="4574771"/>
            <a:ext cx="573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4♠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63739" y="4882343"/>
            <a:ext cx="753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4NT</a:t>
            </a:r>
            <a:endParaRPr lang="en-GB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5680365" y="5173287"/>
            <a:ext cx="70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6</a:t>
            </a:r>
            <a:r>
              <a:rPr lang="en-GB" altLang="en-US" sz="2000" dirty="0">
                <a:solidFill>
                  <a:srgbClr val="FF0000"/>
                </a:solidFill>
              </a:rPr>
              <a:t>♥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72051" y="2721032"/>
            <a:ext cx="59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4</a:t>
            </a:r>
            <a:r>
              <a:rPr lang="en-GB" altLang="en-US" sz="2000" dirty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664549" y="2989810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</a:t>
            </a:r>
            <a:r>
              <a:rPr lang="en-GB" altLang="en-US" sz="2000" dirty="0">
                <a:latin typeface="Arial"/>
                <a:cs typeface="Arial"/>
              </a:rPr>
              <a:t>♣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84226" y="2130830"/>
            <a:ext cx="681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/>
              <a:t>2♠</a:t>
            </a:r>
            <a:endParaRPr lang="en-GB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5652655" y="3275213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5NT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67600" y="3286297"/>
            <a:ext cx="74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0DFFAA-9630-4761-88A8-FD387E87AC12}"/>
              </a:ext>
            </a:extLst>
          </p:cNvPr>
          <p:cNvSpPr txBox="1"/>
          <p:nvPr/>
        </p:nvSpPr>
        <p:spPr>
          <a:xfrm>
            <a:off x="5680365" y="4325388"/>
            <a:ext cx="70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>
                <a:solidFill>
                  <a:schemeClr val="tx1"/>
                </a:solidFill>
              </a:rPr>
              <a:t>1</a:t>
            </a:r>
            <a:r>
              <a:rPr lang="en-GB" altLang="en-US" sz="2000" dirty="0">
                <a:solidFill>
                  <a:srgbClr val="FF0000"/>
                </a:solidFill>
                <a:sym typeface="Symbol" pitchFamily="18" charset="2"/>
              </a:rPr>
              <a:t></a:t>
            </a:r>
            <a:endParaRPr lang="en-GB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B28B3B2-1CAD-4362-97E7-E7E4730C8467}"/>
              </a:ext>
            </a:extLst>
          </p:cNvPr>
          <p:cNvSpPr txBox="1"/>
          <p:nvPr/>
        </p:nvSpPr>
        <p:spPr>
          <a:xfrm>
            <a:off x="4114800" y="297436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C01DCD7-524B-4068-8DE8-D0419B5C3857}"/>
              </a:ext>
            </a:extLst>
          </p:cNvPr>
          <p:cNvSpPr txBox="1"/>
          <p:nvPr/>
        </p:nvSpPr>
        <p:spPr>
          <a:xfrm>
            <a:off x="7484225" y="4325388"/>
            <a:ext cx="68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800" dirty="0">
                <a:solidFill>
                  <a:schemeClr val="tx1"/>
                </a:solidFill>
              </a:rPr>
              <a:t>3</a:t>
            </a:r>
            <a:r>
              <a:rPr lang="en-GB" altLang="en-US" sz="1800" dirty="0">
                <a:solidFill>
                  <a:srgbClr val="FF0000"/>
                </a:solidFill>
              </a:rPr>
              <a:t>♥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2077B1-BB05-46F0-B0B0-DC3B7557834B}"/>
              </a:ext>
            </a:extLst>
          </p:cNvPr>
          <p:cNvSpPr txBox="1"/>
          <p:nvPr/>
        </p:nvSpPr>
        <p:spPr>
          <a:xfrm>
            <a:off x="7452936" y="3000897"/>
            <a:ext cx="723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>
                <a:sym typeface="Symbol" pitchFamily="18" charset="2"/>
              </a:rPr>
              <a:t>5</a:t>
            </a:r>
            <a:r>
              <a:rPr lang="en-GB" altLang="en-US" sz="2000" dirty="0">
                <a:solidFill>
                  <a:srgbClr val="FF0000"/>
                </a:solidFill>
                <a:sym typeface="Symbol" pitchFamily="18" charset="2"/>
              </a:rPr>
              <a:t>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5" grpId="0" animBg="1"/>
      <p:bldP spid="29" grpId="0"/>
      <p:bldP spid="30" grpId="0"/>
      <p:bldP spid="32" grpId="0"/>
      <p:bldP spid="35" grpId="0"/>
      <p:bldP spid="39" grpId="0"/>
      <p:bldP spid="40" grpId="0"/>
      <p:bldP spid="41" grpId="0"/>
      <p:bldP spid="42" grpId="0"/>
      <p:bldP spid="1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8886" y="1808336"/>
            <a:ext cx="8312727" cy="4542588"/>
          </a:xfrm>
        </p:spPr>
        <p:txBody>
          <a:bodyPr/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When you have agreed a trump suit</a:t>
            </a:r>
          </a:p>
          <a:p>
            <a:pPr lvl="1"/>
            <a:r>
              <a:rPr lang="en-US" sz="2400" dirty="0"/>
              <a:t>Either explicitly (bid &amp; raise) or implicitly</a:t>
            </a:r>
          </a:p>
          <a:p>
            <a:pPr lvl="0"/>
            <a:r>
              <a:rPr lang="en-US" dirty="0"/>
              <a:t>When partner’s last bid </a:t>
            </a:r>
            <a:r>
              <a:rPr lang="en-US" b="1" i="1" dirty="0"/>
              <a:t>wasn’t in NT</a:t>
            </a:r>
            <a:r>
              <a:rPr lang="en-US" dirty="0"/>
              <a:t>, and you jump to 4NT</a:t>
            </a:r>
          </a:p>
          <a:p>
            <a:pPr lvl="1"/>
            <a:r>
              <a:rPr lang="en-US" dirty="0"/>
              <a:t>in this case, responder assumes (for now) that the trump suit is the last suit that was bid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When is it </a:t>
            </a:r>
            <a:r>
              <a:rPr lang="en-US" b="1" i="1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RKCB?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partner’s last bid was in NT (1NT, 2NT, 3NT)</a:t>
            </a:r>
          </a:p>
          <a:p>
            <a:pPr lvl="1"/>
            <a:r>
              <a:rPr lang="en-US" dirty="0"/>
              <a:t>Then 4NT just invites a slam – a quantitative slam 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575"/>
            <a:ext cx="7727950" cy="1038225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WHEN IS 4NT RKCB?</a:t>
            </a:r>
          </a:p>
        </p:txBody>
      </p:sp>
    </p:spTree>
    <p:extLst>
      <p:ext uri="{BB962C8B-B14F-4D97-AF65-F5344CB8AC3E}">
        <p14:creationId xmlns:p14="http://schemas.microsoft.com/office/powerpoint/2010/main" val="23654190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13621</TotalTime>
  <Words>915</Words>
  <Application>Microsoft Office PowerPoint</Application>
  <PresentationFormat>‫הצגה על המסך (4:3)</PresentationFormat>
  <Paragraphs>303</Paragraphs>
  <Slides>15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1" baseType="lpstr">
      <vt:lpstr>Arial</vt:lpstr>
      <vt:lpstr>Book Antiqua</vt:lpstr>
      <vt:lpstr>Calibri</vt:lpstr>
      <vt:lpstr>Symbol</vt:lpstr>
      <vt:lpstr>Wingdings</vt:lpstr>
      <vt:lpstr>Apothecary</vt:lpstr>
      <vt:lpstr>LESSON 44                             </vt:lpstr>
      <vt:lpstr>Aims</vt:lpstr>
      <vt:lpstr>CUE BIDS, BLACKWOOD &amp; RKCB</vt:lpstr>
      <vt:lpstr>ASKING FOR Key Cards - 1</vt:lpstr>
      <vt:lpstr>ASKING FOR Key Cards - 2</vt:lpstr>
      <vt:lpstr>ASKING FOR KINGS</vt:lpstr>
      <vt:lpstr>ASKING FOR The Trump Queen</vt:lpstr>
      <vt:lpstr>Examples - 1</vt:lpstr>
      <vt:lpstr>WHEN IS 4NT RKCB?</vt:lpstr>
      <vt:lpstr>Traps - 1 – How Many Key Cards?</vt:lpstr>
      <vt:lpstr>Traps - 2 – Anticipating Responses</vt:lpstr>
      <vt:lpstr>GERBER 4♣</vt:lpstr>
      <vt:lpstr>Examples - 2</vt:lpstr>
      <vt:lpstr>Examples - 3</vt:lpstr>
      <vt:lpstr>End of lesson</vt:lpstr>
    </vt:vector>
  </TitlesOfParts>
  <Company>TechSmith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חשבון Microsoft</cp:lastModifiedBy>
  <cp:revision>326</cp:revision>
  <dcterms:created xsi:type="dcterms:W3CDTF">2009-12-08T17:51:58Z</dcterms:created>
  <dcterms:modified xsi:type="dcterms:W3CDTF">2023-07-16T06:07:30Z</dcterms:modified>
</cp:coreProperties>
</file>